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9" r:id="rId3"/>
    <p:sldId id="282" r:id="rId4"/>
    <p:sldId id="336" r:id="rId5"/>
    <p:sldId id="302" r:id="rId6"/>
    <p:sldId id="304" r:id="rId7"/>
    <p:sldId id="303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37" r:id="rId22"/>
    <p:sldId id="320" r:id="rId23"/>
    <p:sldId id="321" r:id="rId24"/>
    <p:sldId id="322" r:id="rId25"/>
    <p:sldId id="324" r:id="rId26"/>
    <p:sldId id="325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0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80159" autoAdjust="0"/>
  </p:normalViewPr>
  <p:slideViewPr>
    <p:cSldViewPr>
      <p:cViewPr varScale="1">
        <p:scale>
          <a:sx n="58" d="100"/>
          <a:sy n="58" d="100"/>
        </p:scale>
        <p:origin x="-18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21/11/2012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69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1642 -&gt; Máquina de calcular de Pascal. (transferia os números da coluna de unidades para a coluna de dezenas)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1822 -&gt; Máquina de diferença; Babbage (Foi projetada para calcular valores de funções matemáticas, no entanto, demostrava inúmeros problemas e simplesmente não funcionava)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1936 -&gt; Máquina analítica de Ada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Lovelace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(Turing liderou uma equipe de pesquisa na Inglaterra e desenvolveu a mais secreta invenção da Segunda Guerra Mundial, 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Colossus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primeiro computador eletromecânico do mundo, que pode decifrar os códigos alemães de mensagens "Enigma", durante a guerra)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1943 -&gt; ENIAC (Ainda imperfeito, era composto de 18.000 válvulas, 15.000 relés e emitia o equivalente a 200 quilowatts de calor. Essa enorme máquina foi alojada em uma sala de 9m por 30m)</a:t>
            </a:r>
          </a:p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1947 -&gt; invenção do transistor de silício (só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então pôde aumentar a velocidade dos computadores)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ENIAC começou a ser feito em 1943, durante a Segunda Guerra Mundial, para auxiliar o exército norte-americano a fazer cálculos de balística</a:t>
            </a:r>
          </a:p>
          <a:p>
            <a:pPr marL="171450" indent="-171450">
              <a:buFont typeface="Arial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04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200" dirty="0" smtClean="0"/>
              <a:t>01 - Etiqueta de serviço 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Essa etiqueta é utilizada para identificar o computador</a:t>
            </a:r>
          </a:p>
          <a:p>
            <a:pPr eaLnBrk="1" hangingPunct="1"/>
            <a:r>
              <a:rPr lang="pt-BR" sz="1200" dirty="0" smtClean="0"/>
              <a:t>        ao visitar o site de suporte da Dell ou entrar em contato com o suporte técnico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02 - Unidade de CD ou DVD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A unidade de CD ou DVD é usada para </a:t>
            </a:r>
          </a:p>
          <a:p>
            <a:pPr eaLnBrk="1" hangingPunct="1"/>
            <a:r>
              <a:rPr lang="pt-BR" sz="1200" dirty="0" smtClean="0"/>
              <a:t>        reproduzir CDs ou DVDs.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03 - Painel da unidade de CD ou DVD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Este painel tampa a unidade de CD ou</a:t>
            </a:r>
          </a:p>
          <a:p>
            <a:pPr eaLnBrk="1" hangingPunct="1"/>
            <a:r>
              <a:rPr lang="pt-BR" sz="1200" dirty="0" smtClean="0"/>
              <a:t>       DVD. (Mostrado na posição aberta)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04 - Botão ejetar da unidade de CD ou  DVD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Pressione para ejetar um disco da</a:t>
            </a:r>
          </a:p>
          <a:p>
            <a:pPr eaLnBrk="1" hangingPunct="1"/>
            <a:r>
              <a:rPr lang="pt-BR" sz="1200" dirty="0" smtClean="0"/>
              <a:t>       unidade de CD/DVD.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05 - Unidade opcional de CD ou DVD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Pode conter uma unidade de CD/DVD </a:t>
            </a:r>
          </a:p>
          <a:p>
            <a:pPr eaLnBrk="1" hangingPunct="1"/>
            <a:r>
              <a:rPr lang="pt-BR" sz="1200" dirty="0" smtClean="0"/>
              <a:t>       opcional.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06 - Botão ejetar da unidade de CD ou DVD opcional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Pressione para ejetar um</a:t>
            </a:r>
          </a:p>
          <a:p>
            <a:pPr eaLnBrk="1" hangingPunct="1"/>
            <a:r>
              <a:rPr lang="pt-BR" sz="1200" dirty="0" smtClean="0"/>
              <a:t>       disco da unidade opcional de CD/DVD.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07 - Unidade </a:t>
            </a:r>
            <a:r>
              <a:rPr lang="pt-BR" sz="1200" dirty="0" err="1" smtClean="0"/>
              <a:t>FlexBay</a:t>
            </a:r>
            <a:r>
              <a:rPr lang="pt-BR" sz="1200" dirty="0" smtClean="0"/>
              <a:t>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Pode conter uma unidade de disquete ou um leitor </a:t>
            </a:r>
          </a:p>
          <a:p>
            <a:pPr eaLnBrk="1" hangingPunct="1"/>
            <a:r>
              <a:rPr lang="pt-BR" sz="1200" dirty="0" smtClean="0"/>
              <a:t>       de cartão de mídia opcionais. Para obter informações sobre como utilizar o </a:t>
            </a:r>
          </a:p>
          <a:p>
            <a:pPr eaLnBrk="1" hangingPunct="1"/>
            <a:r>
              <a:rPr lang="pt-BR" sz="1200" dirty="0" smtClean="0"/>
              <a:t>        leitor de cartão de mídia, consulte o site da </a:t>
            </a:r>
            <a:r>
              <a:rPr lang="pt-BR" sz="1200" dirty="0" err="1" smtClean="0"/>
              <a:t>Sonic</a:t>
            </a:r>
            <a:r>
              <a:rPr lang="pt-BR" sz="1200" dirty="0" smtClean="0"/>
              <a:t> no endereço </a:t>
            </a:r>
          </a:p>
          <a:p>
            <a:pPr eaLnBrk="1" hangingPunct="1"/>
            <a:r>
              <a:rPr lang="pt-BR" sz="1200" dirty="0" smtClean="0"/>
              <a:t>        www.sonic.com . </a:t>
            </a:r>
          </a:p>
          <a:p>
            <a:pPr eaLnBrk="1" hangingPunct="1"/>
            <a:r>
              <a:rPr lang="pt-BR" sz="1200" dirty="0" smtClean="0"/>
              <a:t>08 - Conectores USB 2.0 (4)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Use os conectores USB frontais para dispositivos </a:t>
            </a:r>
          </a:p>
          <a:p>
            <a:pPr eaLnBrk="1" hangingPunct="1"/>
            <a:r>
              <a:rPr lang="pt-BR" sz="1200" dirty="0" smtClean="0"/>
              <a:t>       que são conectados de vez em quando, como joysticks ou câmeras, ou para </a:t>
            </a:r>
          </a:p>
          <a:p>
            <a:pPr eaLnBrk="1" hangingPunct="1"/>
            <a:r>
              <a:rPr lang="pt-BR" sz="1200" dirty="0" smtClean="0"/>
              <a:t>       dispositivos USB inicializáveis (consulte a seção Opções de configuração do</a:t>
            </a:r>
          </a:p>
          <a:p>
            <a:pPr eaLnBrk="1" hangingPunct="1"/>
            <a:r>
              <a:rPr lang="pt-BR" sz="1200" dirty="0" smtClean="0"/>
              <a:t>       sistema</a:t>
            </a:r>
            <a:r>
              <a:rPr lang="pt-BR" sz="1200" dirty="0" smtClean="0">
                <a:solidFill>
                  <a:schemeClr val="bg2"/>
                </a:solidFill>
              </a:rPr>
              <a:t> </a:t>
            </a:r>
            <a:r>
              <a:rPr lang="pt-BR" sz="1200" dirty="0" smtClean="0"/>
              <a:t>para obter mais informações sobre como inicializar em um </a:t>
            </a:r>
          </a:p>
          <a:p>
            <a:pPr eaLnBrk="1" hangingPunct="1"/>
            <a:r>
              <a:rPr lang="pt-BR" sz="1200" dirty="0" smtClean="0"/>
              <a:t>        dispositivo USB).  Recomenda-se usar os conectores USB da parte traseira</a:t>
            </a:r>
          </a:p>
          <a:p>
            <a:pPr eaLnBrk="1" hangingPunct="1"/>
            <a:r>
              <a:rPr lang="pt-BR" sz="1200" dirty="0" smtClean="0"/>
              <a:t>        para os dispositivos que normalmente permanecem conectados, como </a:t>
            </a:r>
          </a:p>
          <a:p>
            <a:pPr eaLnBrk="1" hangingPunct="1"/>
            <a:r>
              <a:rPr lang="pt-BR" sz="1200" dirty="0" smtClean="0"/>
              <a:t>        impressoras e teclados.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09 - Conector IEEE 1394 (opcional)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Conecte dispositivos seriais multimídia de</a:t>
            </a:r>
          </a:p>
          <a:p>
            <a:pPr eaLnBrk="1" hangingPunct="1"/>
            <a:r>
              <a:rPr lang="pt-BR" sz="1200" dirty="0" smtClean="0"/>
              <a:t>       alta velocidade, como câmeras de vídeo digitais.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10 - Conector de fone de ouvido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Use o conector de fone de ouvido para acoplar</a:t>
            </a:r>
          </a:p>
          <a:p>
            <a:pPr eaLnBrk="1" hangingPunct="1"/>
            <a:r>
              <a:rPr lang="pt-BR" sz="1200" dirty="0" smtClean="0"/>
              <a:t>       fones de ouvido e a maioria dos tipos de alto-falantes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11 - Conector do microfone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Utilize o conector do microfone para conectar </a:t>
            </a:r>
          </a:p>
          <a:p>
            <a:pPr eaLnBrk="1" hangingPunct="1"/>
            <a:r>
              <a:rPr lang="pt-BR" sz="1200" dirty="0" smtClean="0"/>
              <a:t>       um microfone de computador pessoal para entrada de música ou voz a um </a:t>
            </a:r>
          </a:p>
          <a:p>
            <a:pPr eaLnBrk="1" hangingPunct="1"/>
            <a:r>
              <a:rPr lang="pt-BR" sz="1200" dirty="0" smtClean="0"/>
              <a:t>        programa de som ou telefonia.   Nos computadores com placa de som, o </a:t>
            </a:r>
          </a:p>
          <a:p>
            <a:pPr eaLnBrk="1" hangingPunct="1"/>
            <a:r>
              <a:rPr lang="pt-BR" sz="1200" dirty="0" smtClean="0"/>
              <a:t>        conector do microfone fica na placa.</a:t>
            </a:r>
          </a:p>
          <a:p>
            <a:pPr eaLnBrk="1" hangingPunct="1"/>
            <a:r>
              <a:rPr lang="pt-BR" sz="1200" dirty="0" smtClean="0"/>
              <a:t>12 - Alça da porta do painel frontal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Deslize a alça da porta do painel frontal </a:t>
            </a:r>
          </a:p>
          <a:p>
            <a:pPr eaLnBrk="1" hangingPunct="1"/>
            <a:r>
              <a:rPr lang="pt-BR" sz="1200" dirty="0" smtClean="0"/>
              <a:t>        para tampar a unidade </a:t>
            </a:r>
            <a:r>
              <a:rPr lang="pt-BR" sz="1200" dirty="0" err="1" smtClean="0"/>
              <a:t>FlexBay</a:t>
            </a:r>
            <a:r>
              <a:rPr lang="pt-BR" sz="1200" dirty="0" smtClean="0"/>
              <a:t>, quatro conectores USB (Universal Serial </a:t>
            </a:r>
          </a:p>
          <a:p>
            <a:pPr eaLnBrk="1" hangingPunct="1"/>
            <a:r>
              <a:rPr lang="pt-BR" sz="1200" dirty="0" smtClean="0"/>
              <a:t>        Bus, Barramento serial universal), um conector de fone de ouvido e um </a:t>
            </a:r>
          </a:p>
          <a:p>
            <a:pPr eaLnBrk="1" hangingPunct="1"/>
            <a:r>
              <a:rPr lang="pt-BR" sz="1200" dirty="0" smtClean="0"/>
              <a:t>        conector de microfone.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13 - Botão liga/desliga.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Pressione o botão Liga/Desliga para ligar  </a:t>
            </a:r>
          </a:p>
          <a:p>
            <a:pPr eaLnBrk="1" hangingPunct="1"/>
            <a:r>
              <a:rPr lang="pt-BR" sz="1200" dirty="0" smtClean="0"/>
              <a:t>       o  computador. A luz central do botão indica o estado de energia. </a:t>
            </a:r>
          </a:p>
          <a:p>
            <a:pPr eaLnBrk="1" hangingPunct="1"/>
            <a:endParaRPr lang="pt-BR" sz="1200" dirty="0" smtClean="0"/>
          </a:p>
          <a:p>
            <a:pPr eaLnBrk="1" hangingPunct="1"/>
            <a:r>
              <a:rPr lang="pt-BR" sz="1200" dirty="0" smtClean="0"/>
              <a:t>14 - Luz de atividade da unidade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A luz de atividade da unidade se acende </a:t>
            </a:r>
          </a:p>
          <a:p>
            <a:pPr eaLnBrk="1" hangingPunct="1"/>
            <a:r>
              <a:rPr lang="pt-BR" sz="1200" dirty="0" smtClean="0"/>
              <a:t>       quando dados são lidos ou gravados na unidade de disco rígido pelo </a:t>
            </a:r>
          </a:p>
          <a:p>
            <a:pPr eaLnBrk="1" hangingPunct="1"/>
            <a:r>
              <a:rPr lang="pt-BR" sz="1200" dirty="0" smtClean="0"/>
              <a:t>       computador. A luz também pode acender-se quando algum dispositivo </a:t>
            </a:r>
          </a:p>
          <a:p>
            <a:pPr eaLnBrk="1" hangingPunct="1"/>
            <a:r>
              <a:rPr lang="pt-BR" sz="1200" dirty="0" smtClean="0"/>
              <a:t>       (por exemplo, o CD player) está funcionando.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84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200" dirty="0" smtClean="0"/>
              <a:t>01 – Conector de alimentação 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Insira o cabo de alimentação.</a:t>
            </a:r>
          </a:p>
          <a:p>
            <a:pPr eaLnBrk="1" hangingPunct="1"/>
            <a:r>
              <a:rPr lang="pt-BR" sz="800" dirty="0" smtClean="0"/>
              <a:t> </a:t>
            </a:r>
            <a:endParaRPr lang="pt-BR" sz="300" dirty="0" smtClean="0"/>
          </a:p>
          <a:p>
            <a:pPr eaLnBrk="1" hangingPunct="1"/>
            <a:r>
              <a:rPr lang="pt-BR" sz="1200" dirty="0" smtClean="0"/>
              <a:t>02 –  Chave seletora de tensão 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Para selecionar a fonte de  voltagem.</a:t>
            </a:r>
          </a:p>
          <a:p>
            <a:pPr eaLnBrk="1" hangingPunct="1"/>
            <a:r>
              <a:rPr lang="pt-BR" sz="300" dirty="0" smtClean="0"/>
              <a:t> </a:t>
            </a:r>
          </a:p>
          <a:p>
            <a:pPr eaLnBrk="1" hangingPunct="1"/>
            <a:r>
              <a:rPr lang="pt-BR" sz="1200" dirty="0" smtClean="0"/>
              <a:t>03 –  LED da fonte de alimentação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Indica a disponibilidade de energia </a:t>
            </a:r>
          </a:p>
          <a:p>
            <a:pPr eaLnBrk="1" hangingPunct="1"/>
            <a:r>
              <a:rPr lang="pt-BR" sz="1200" dirty="0" smtClean="0"/>
              <a:t>         para a fonte de alimentação.</a:t>
            </a:r>
          </a:p>
          <a:p>
            <a:pPr eaLnBrk="1" hangingPunct="1"/>
            <a:endParaRPr lang="pt-BR" sz="300" dirty="0" smtClean="0"/>
          </a:p>
          <a:p>
            <a:pPr eaLnBrk="1" hangingPunct="1"/>
            <a:r>
              <a:rPr lang="pt-BR" sz="1200" dirty="0" smtClean="0"/>
              <a:t>04 –  Conectores do painel traseiro 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Acople os dispositivos USB, de áudio</a:t>
            </a:r>
          </a:p>
          <a:p>
            <a:pPr eaLnBrk="1" hangingPunct="1"/>
            <a:r>
              <a:rPr lang="pt-BR" sz="1200" dirty="0" smtClean="0"/>
              <a:t>         e outros aos conectores apropriados. 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1200" dirty="0" smtClean="0"/>
              <a:t>05 – Slots de placas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Acesse os conectores de quaisquer placas PCI e PCI</a:t>
            </a:r>
          </a:p>
          <a:p>
            <a:pPr eaLnBrk="1" hangingPunct="1"/>
            <a:r>
              <a:rPr lang="pt-BR" sz="1200" dirty="0" smtClean="0"/>
              <a:t>        Express instaladas.</a:t>
            </a:r>
          </a:p>
          <a:p>
            <a:pPr eaLnBrk="1" hangingPunct="1"/>
            <a:r>
              <a:rPr lang="pt-BR" sz="300" dirty="0" smtClean="0"/>
              <a:t> </a:t>
            </a:r>
          </a:p>
          <a:p>
            <a:pPr eaLnBrk="1" hangingPunct="1"/>
            <a:r>
              <a:rPr lang="pt-BR" sz="1200" dirty="0" smtClean="0"/>
              <a:t>06 – Anéis de cadeado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Os anéis de cadeado devem ser usados para conectar</a:t>
            </a:r>
          </a:p>
          <a:p>
            <a:pPr eaLnBrk="1" hangingPunct="1"/>
            <a:r>
              <a:rPr lang="pt-BR" sz="1200" dirty="0" smtClean="0"/>
              <a:t>        um dispositivo comercialmente disponível que impeça roubos. Os anéis de </a:t>
            </a:r>
          </a:p>
          <a:p>
            <a:pPr eaLnBrk="1" hangingPunct="1"/>
            <a:r>
              <a:rPr lang="pt-BR" sz="1200" dirty="0" smtClean="0"/>
              <a:t>        cadeado permitem que a tampa do computador seja presa ao chassi com um</a:t>
            </a:r>
          </a:p>
          <a:p>
            <a:pPr eaLnBrk="1" hangingPunct="1"/>
            <a:r>
              <a:rPr lang="pt-BR" sz="1200" dirty="0" smtClean="0"/>
              <a:t>        cadeado para evitar o acesso não autorizado ao interior do computador. </a:t>
            </a:r>
          </a:p>
          <a:p>
            <a:pPr eaLnBrk="1" hangingPunct="1"/>
            <a:r>
              <a:rPr lang="pt-BR" sz="1200" dirty="0" smtClean="0"/>
              <a:t>        Para utilizar os anéis de cadeado, insira um cadeado disponível </a:t>
            </a:r>
          </a:p>
          <a:p>
            <a:pPr eaLnBrk="1" hangingPunct="1"/>
            <a:r>
              <a:rPr lang="pt-BR" sz="1200" dirty="0" smtClean="0"/>
              <a:t>        comercialmente pelos anéis e trave-o.</a:t>
            </a:r>
          </a:p>
          <a:p>
            <a:pPr eaLnBrk="1" hangingPunct="1"/>
            <a:endParaRPr lang="pt-BR" sz="300" dirty="0" smtClean="0"/>
          </a:p>
          <a:p>
            <a:pPr eaLnBrk="1" hangingPunct="1"/>
            <a:r>
              <a:rPr lang="pt-BR" sz="1200" dirty="0" smtClean="0"/>
              <a:t>07 –  Encaixe do cabo de segurança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O encaixe do cabo de segurança permite</a:t>
            </a:r>
          </a:p>
          <a:p>
            <a:pPr eaLnBrk="1" hangingPunct="1"/>
            <a:r>
              <a:rPr lang="pt-BR" sz="1200" dirty="0" smtClean="0"/>
              <a:t>         conectar ao computador um dispositivo </a:t>
            </a:r>
            <a:r>
              <a:rPr lang="pt-BR" sz="1200" dirty="0" err="1" smtClean="0"/>
              <a:t>anti-roubo</a:t>
            </a:r>
            <a:r>
              <a:rPr lang="pt-BR" sz="1200" dirty="0" smtClean="0"/>
              <a:t> disponível </a:t>
            </a:r>
          </a:p>
          <a:p>
            <a:pPr eaLnBrk="1" hangingPunct="1"/>
            <a:r>
              <a:rPr lang="pt-BR" sz="1200" dirty="0" smtClean="0"/>
              <a:t>         comercialmente. Para obter mais informações, consulte as instruções </a:t>
            </a:r>
          </a:p>
          <a:p>
            <a:pPr eaLnBrk="1" hangingPunct="1"/>
            <a:r>
              <a:rPr lang="pt-BR" sz="1200" dirty="0" smtClean="0"/>
              <a:t>         incluídas no dispositivo.</a:t>
            </a:r>
            <a:r>
              <a:rPr lang="pt-BR" sz="1200" dirty="0" smtClean="0">
                <a:sym typeface="Wingdings" pitchFamily="2" charset="2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5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01 – Luz de atividade da rede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A luz amarela pisca quando o </a:t>
            </a:r>
          </a:p>
          <a:p>
            <a:pPr eaLnBrk="1" hangingPunct="1"/>
            <a:r>
              <a:rPr lang="pt-BR" dirty="0" smtClean="0"/>
              <a:t>         computador está transmitindo ou recebendo dados da rede. Um</a:t>
            </a:r>
          </a:p>
          <a:p>
            <a:pPr eaLnBrk="1" hangingPunct="1"/>
            <a:r>
              <a:rPr lang="pt-BR" dirty="0" smtClean="0"/>
              <a:t>         volume intenso de tráfego na rede pode dar a impressão de que a</a:t>
            </a:r>
          </a:p>
          <a:p>
            <a:pPr eaLnBrk="1" hangingPunct="1"/>
            <a:r>
              <a:rPr lang="pt-BR" dirty="0" smtClean="0"/>
              <a:t>         luz está constantemente acesa.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dirty="0" smtClean="0"/>
              <a:t>02 – Conector do adaptador de rede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Para conectar o computador à </a:t>
            </a:r>
          </a:p>
          <a:p>
            <a:pPr eaLnBrk="1" hangingPunct="1"/>
            <a:r>
              <a:rPr lang="pt-BR" dirty="0" smtClean="0"/>
              <a:t>         rede ou a um dispositivo de banda larga, conecte uma extremidade</a:t>
            </a:r>
          </a:p>
          <a:p>
            <a:pPr eaLnBrk="1" hangingPunct="1"/>
            <a:r>
              <a:rPr lang="pt-BR" dirty="0" smtClean="0"/>
              <a:t>         do cabo de rede a uma porta de rede ou ao dispositivo de rede ou de</a:t>
            </a:r>
          </a:p>
          <a:p>
            <a:pPr eaLnBrk="1" hangingPunct="1"/>
            <a:r>
              <a:rPr lang="pt-BR" dirty="0" smtClean="0"/>
              <a:t>         banda larga. Conecte a outra extremidade do cabo ao conector </a:t>
            </a:r>
          </a:p>
          <a:p>
            <a:pPr eaLnBrk="1" hangingPunct="1"/>
            <a:r>
              <a:rPr lang="pt-BR" dirty="0" smtClean="0"/>
              <a:t>         do adaptador de rede no painel traseiro do computador. Um clique </a:t>
            </a:r>
          </a:p>
          <a:p>
            <a:pPr eaLnBrk="1" hangingPunct="1"/>
            <a:r>
              <a:rPr lang="pt-BR" dirty="0" smtClean="0"/>
              <a:t>         indica que o cabo de rede foi acoplado com firmeza.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dirty="0" smtClean="0"/>
              <a:t>03 – Luz de integridade da conexão </a:t>
            </a:r>
            <a:r>
              <a:rPr lang="pt-BR" dirty="0" smtClean="0">
                <a:sym typeface="Wingdings" pitchFamily="2" charset="2"/>
              </a:rPr>
              <a:t> </a:t>
            </a:r>
            <a:r>
              <a:rPr lang="pt-BR" dirty="0" smtClean="0"/>
              <a:t>Verde — há uma boa conexão </a:t>
            </a:r>
          </a:p>
          <a:p>
            <a:pPr eaLnBrk="1" hangingPunct="1"/>
            <a:r>
              <a:rPr lang="pt-BR" dirty="0" smtClean="0"/>
              <a:t>         entre a rede e o computador. </a:t>
            </a:r>
          </a:p>
          <a:p>
            <a:pPr eaLnBrk="1" hangingPunct="1"/>
            <a:r>
              <a:rPr lang="pt-BR" dirty="0" smtClean="0"/>
              <a:t>          Apagada — o computador não está detectando uma conexão física </a:t>
            </a:r>
          </a:p>
          <a:p>
            <a:pPr eaLnBrk="1" hangingPunct="1"/>
            <a:r>
              <a:rPr lang="pt-BR" dirty="0" smtClean="0"/>
              <a:t>          com a rede.</a:t>
            </a:r>
          </a:p>
          <a:p>
            <a:pPr eaLnBrk="1" hangingPunct="1"/>
            <a:r>
              <a:rPr lang="pt-BR" sz="800" dirty="0" smtClean="0"/>
              <a:t>04 – Conector central/ de caixa acústica de sons graves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</a:t>
            </a:r>
          </a:p>
          <a:p>
            <a:pPr eaLnBrk="1" hangingPunct="1"/>
            <a:r>
              <a:rPr lang="pt-BR" sz="800" dirty="0" smtClean="0"/>
              <a:t>        conector laranja para conectar alto-falantes a um canal de áudio </a:t>
            </a:r>
          </a:p>
          <a:p>
            <a:pPr eaLnBrk="1" hangingPunct="1"/>
            <a:r>
              <a:rPr lang="pt-BR" sz="800" dirty="0" smtClean="0"/>
              <a:t>        LFE (</a:t>
            </a:r>
            <a:r>
              <a:rPr lang="pt-BR" sz="800" dirty="0" err="1" smtClean="0"/>
              <a:t>Low</a:t>
            </a:r>
            <a:r>
              <a:rPr lang="pt-BR" sz="800" dirty="0" smtClean="0"/>
              <a:t> </a:t>
            </a:r>
            <a:r>
              <a:rPr lang="pt-BR" sz="800" dirty="0" err="1" smtClean="0"/>
              <a:t>Frequency</a:t>
            </a:r>
            <a:r>
              <a:rPr lang="pt-BR" sz="800" dirty="0" smtClean="0"/>
              <a:t> </a:t>
            </a:r>
            <a:r>
              <a:rPr lang="pt-BR" sz="800" dirty="0" err="1" smtClean="0"/>
              <a:t>Effects</a:t>
            </a:r>
            <a:r>
              <a:rPr lang="pt-BR" sz="800" dirty="0" smtClean="0"/>
              <a:t>). O canal de áudio LFE é encontrado </a:t>
            </a:r>
          </a:p>
          <a:p>
            <a:pPr eaLnBrk="1" hangingPunct="1"/>
            <a:r>
              <a:rPr lang="pt-BR" sz="800" dirty="0" smtClean="0"/>
              <a:t>        em esquemas de áudio de som do tipo surround digital que suporta </a:t>
            </a:r>
          </a:p>
          <a:p>
            <a:pPr eaLnBrk="1" hangingPunct="1"/>
            <a:r>
              <a:rPr lang="pt-BR" sz="800" dirty="0" smtClean="0"/>
              <a:t>        apenas informação de baixa </a:t>
            </a:r>
            <a:r>
              <a:rPr lang="pt-BR" sz="800" dirty="0" err="1" smtClean="0"/>
              <a:t>freqüência</a:t>
            </a:r>
            <a:r>
              <a:rPr lang="pt-BR" sz="800" dirty="0" smtClean="0"/>
              <a:t> de 80 Hz e menores. O canal</a:t>
            </a:r>
          </a:p>
          <a:p>
            <a:pPr eaLnBrk="1" hangingPunct="1"/>
            <a:r>
              <a:rPr lang="pt-BR" sz="800" dirty="0" smtClean="0"/>
              <a:t>        LFE faz com que a caixa acústica de sons graves produza </a:t>
            </a:r>
          </a:p>
          <a:p>
            <a:pPr eaLnBrk="1" hangingPunct="1"/>
            <a:r>
              <a:rPr lang="pt-BR" sz="800" dirty="0" smtClean="0"/>
              <a:t>        </a:t>
            </a:r>
            <a:r>
              <a:rPr lang="pt-BR" sz="800" dirty="0" err="1" smtClean="0"/>
              <a:t>freqüências</a:t>
            </a:r>
            <a:r>
              <a:rPr lang="pt-BR" sz="800" dirty="0" smtClean="0"/>
              <a:t> extremamente baixas e graves. Sistemas que não usam </a:t>
            </a:r>
          </a:p>
          <a:p>
            <a:pPr eaLnBrk="1" hangingPunct="1"/>
            <a:r>
              <a:rPr lang="pt-BR" sz="800" dirty="0" smtClean="0"/>
              <a:t>        caixas acústicas de sons graves podem desviar a informação LFE </a:t>
            </a:r>
          </a:p>
          <a:p>
            <a:pPr eaLnBrk="1" hangingPunct="1"/>
            <a:r>
              <a:rPr lang="pt-BR" sz="800" dirty="0" smtClean="0"/>
              <a:t>        para os alto-falantes principais na configuração de som do tipo </a:t>
            </a:r>
          </a:p>
          <a:p>
            <a:pPr eaLnBrk="1" hangingPunct="1"/>
            <a:r>
              <a:rPr lang="pt-BR" sz="800" dirty="0" smtClean="0"/>
              <a:t>        surround.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05 – Conector de entrada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conector azul para conectar um </a:t>
            </a:r>
          </a:p>
          <a:p>
            <a:pPr eaLnBrk="1" hangingPunct="1"/>
            <a:r>
              <a:rPr lang="pt-BR" sz="800" dirty="0" smtClean="0"/>
              <a:t>        dispositivo como, por exemplo, leitor de cassetes, leitor de CDs </a:t>
            </a:r>
          </a:p>
          <a:p>
            <a:pPr eaLnBrk="1" hangingPunct="1"/>
            <a:r>
              <a:rPr lang="pt-BR" sz="800" dirty="0" smtClean="0"/>
              <a:t>        ou videocassete.</a:t>
            </a:r>
            <a:br>
              <a:rPr lang="pt-BR" sz="800" dirty="0" smtClean="0"/>
            </a:br>
            <a:r>
              <a:rPr lang="pt-BR" sz="800" dirty="0" smtClean="0"/>
              <a:t>        Nos computadores com placa de som, o conector fica na placa.</a:t>
            </a:r>
          </a:p>
          <a:p>
            <a:pPr eaLnBrk="1" hangingPunct="1"/>
            <a:r>
              <a:rPr lang="pt-BR" sz="800" dirty="0" smtClean="0"/>
              <a:t>06 – Conector de linha de saída E/D frontal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conector de </a:t>
            </a:r>
          </a:p>
          <a:p>
            <a:pPr eaLnBrk="1" hangingPunct="1"/>
            <a:r>
              <a:rPr lang="pt-BR" sz="800" dirty="0" smtClean="0"/>
              <a:t>         saída de linha verde (disponível em computadores com som </a:t>
            </a:r>
          </a:p>
          <a:p>
            <a:pPr eaLnBrk="1" hangingPunct="1"/>
            <a:r>
              <a:rPr lang="pt-BR" sz="800" dirty="0" smtClean="0"/>
              <a:t>         integrado) para acoplar fones de ouvido e a maioria dos alto-</a:t>
            </a:r>
          </a:p>
          <a:p>
            <a:pPr eaLnBrk="1" hangingPunct="1"/>
            <a:r>
              <a:rPr lang="pt-BR" sz="800" dirty="0" smtClean="0"/>
              <a:t>         falantes com amplificadores integrados.</a:t>
            </a:r>
            <a:br>
              <a:rPr lang="pt-BR" sz="800" dirty="0" smtClean="0"/>
            </a:br>
            <a:r>
              <a:rPr lang="pt-BR" sz="800" dirty="0" smtClean="0"/>
              <a:t>         Nos computadores com placa de som, o conector fica na placa.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07 – Microfone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conector rosa para conectar um microfone </a:t>
            </a:r>
          </a:p>
          <a:p>
            <a:pPr eaLnBrk="1" hangingPunct="1"/>
            <a:r>
              <a:rPr lang="pt-BR" sz="800" dirty="0" smtClean="0"/>
              <a:t>        de computador pessoal para entrada de música ou    </a:t>
            </a:r>
          </a:p>
          <a:p>
            <a:pPr eaLnBrk="1" hangingPunct="1"/>
            <a:r>
              <a:rPr lang="pt-BR" sz="800" dirty="0" smtClean="0"/>
              <a:t>        voz a um programa de som ou telefonia.</a:t>
            </a:r>
            <a:br>
              <a:rPr lang="pt-BR" sz="800" dirty="0" smtClean="0"/>
            </a:br>
            <a:r>
              <a:rPr lang="pt-BR" sz="800" dirty="0" smtClean="0"/>
              <a:t>        Nos computadores com placa de som, o conector do microfone fica</a:t>
            </a:r>
          </a:p>
          <a:p>
            <a:pPr eaLnBrk="1" hangingPunct="1"/>
            <a:r>
              <a:rPr lang="pt-BR" sz="800" dirty="0" smtClean="0"/>
              <a:t>         na placa.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08 – Conector surround E/D lateral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conector cinza para </a:t>
            </a:r>
          </a:p>
          <a:p>
            <a:pPr eaLnBrk="1" hangingPunct="1"/>
            <a:r>
              <a:rPr lang="pt-BR" sz="800" dirty="0" smtClean="0"/>
              <a:t>         fornecer áudio surround avançado para computadores com alto-</a:t>
            </a:r>
          </a:p>
          <a:p>
            <a:pPr eaLnBrk="1" hangingPunct="1"/>
            <a:r>
              <a:rPr lang="pt-BR" sz="800" dirty="0" smtClean="0"/>
              <a:t>         falantes 7.1.</a:t>
            </a:r>
            <a:br>
              <a:rPr lang="pt-BR" sz="800" dirty="0" smtClean="0"/>
            </a:br>
            <a:r>
              <a:rPr lang="pt-BR" sz="800" dirty="0" smtClean="0"/>
              <a:t>         Nos computadores com placa de som, o conector do microfone fica</a:t>
            </a:r>
          </a:p>
          <a:p>
            <a:pPr eaLnBrk="1" hangingPunct="1"/>
            <a:r>
              <a:rPr lang="pt-BR" sz="800" dirty="0" smtClean="0"/>
              <a:t>         na placa.</a:t>
            </a:r>
          </a:p>
          <a:p>
            <a:pPr eaLnBrk="1" hangingPunct="1"/>
            <a:r>
              <a:rPr lang="pt-BR" sz="800" dirty="0" smtClean="0"/>
              <a:t>09 – Conector surround E/D traseiro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 conector de som do</a:t>
            </a:r>
          </a:p>
          <a:p>
            <a:pPr eaLnBrk="1" hangingPunct="1"/>
            <a:r>
              <a:rPr lang="pt-BR" sz="800" dirty="0" smtClean="0"/>
              <a:t>         tipo surround preto para acoplar alto-falantes compatíveis </a:t>
            </a:r>
          </a:p>
          <a:p>
            <a:pPr eaLnBrk="1" hangingPunct="1"/>
            <a:r>
              <a:rPr lang="pt-BR" sz="800" dirty="0" smtClean="0"/>
              <a:t>          multicanal.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10 – Conectores USB 2.0 (4)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Utilize os conectores USB posteriores</a:t>
            </a:r>
          </a:p>
          <a:p>
            <a:pPr eaLnBrk="1" hangingPunct="1"/>
            <a:r>
              <a:rPr lang="pt-BR" sz="800" dirty="0" smtClean="0"/>
              <a:t>         em dispositivos que normalmente permanecem conectados, como </a:t>
            </a:r>
          </a:p>
          <a:p>
            <a:pPr eaLnBrk="1" hangingPunct="1"/>
            <a:r>
              <a:rPr lang="pt-BR" sz="800" dirty="0" smtClean="0"/>
              <a:t>         impressoras e teclados.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         Recomenda-se usar os conectores USB frontais para dispositivos </a:t>
            </a:r>
          </a:p>
          <a:p>
            <a:pPr eaLnBrk="1" hangingPunct="1"/>
            <a:r>
              <a:rPr lang="pt-BR" sz="800" dirty="0" smtClean="0"/>
              <a:t>         utilizados ocasionalmente, como joysticks ou câmeras.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11 – Conector de vídeo VGA </a:t>
            </a:r>
            <a:r>
              <a:rPr lang="pt-BR" sz="800" dirty="0" smtClean="0">
                <a:sym typeface="Wingdings" pitchFamily="2" charset="2"/>
              </a:rPr>
              <a:t> </a:t>
            </a:r>
            <a:r>
              <a:rPr lang="pt-BR" sz="800" dirty="0" smtClean="0"/>
              <a:t>Conecte o cabo do monitor VGA ao </a:t>
            </a:r>
          </a:p>
          <a:p>
            <a:pPr eaLnBrk="1" hangingPunct="1"/>
            <a:r>
              <a:rPr lang="pt-BR" sz="800" dirty="0" smtClean="0"/>
              <a:t>         respectivo conector no computador.</a:t>
            </a:r>
          </a:p>
          <a:p>
            <a:pPr eaLnBrk="1" hangingPunct="1"/>
            <a:endParaRPr lang="pt-BR" sz="800" dirty="0" smtClean="0"/>
          </a:p>
          <a:p>
            <a:pPr eaLnBrk="1" hangingPunct="1"/>
            <a:r>
              <a:rPr lang="pt-BR" sz="800" dirty="0" smtClean="0"/>
              <a:t>         Em computadores com placa de vídeo, o conector fica na placa.</a:t>
            </a:r>
          </a:p>
          <a:p>
            <a:pPr eaLnBrk="1" hangingPunct="1"/>
            <a:endParaRPr lang="pt-BR" sz="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43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dirty="0" smtClean="0"/>
              <a:t>Clique para editar o estilo do subtítulo mestre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662" y="404664"/>
            <a:ext cx="6118838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t="-1" b="58245"/>
          <a:stretch/>
        </p:blipFill>
        <p:spPr>
          <a:xfrm>
            <a:off x="0" y="1"/>
            <a:ext cx="2812662" cy="687977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12662" y="1844824"/>
            <a:ext cx="6174462" cy="4896544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12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251520" y="3326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71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290" y="476672"/>
            <a:ext cx="4159694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pic>
        <p:nvPicPr>
          <p:cNvPr id="11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0" b="58244"/>
          <a:stretch/>
        </p:blipFill>
        <p:spPr>
          <a:xfrm>
            <a:off x="4191000" y="0"/>
            <a:ext cx="4953000" cy="687977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608512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3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5" name="Conector reto 14"/>
          <p:cNvCxnSpPr/>
          <p:nvPr userDrawn="1"/>
        </p:nvCxnSpPr>
        <p:spPr>
          <a:xfrm>
            <a:off x="251520" y="33265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8867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3942" y="476672"/>
            <a:ext cx="6130545" cy="1224136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14" t="41624" b="16620"/>
          <a:stretch/>
        </p:blipFill>
        <p:spPr>
          <a:xfrm>
            <a:off x="0" y="0"/>
            <a:ext cx="2802330" cy="68797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02330" y="1772816"/>
            <a:ext cx="6174462" cy="4896544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14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880244" y="0"/>
            <a:ext cx="3940228" cy="260648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6" name="Conector reto 15"/>
          <p:cNvCxnSpPr/>
          <p:nvPr userDrawn="1"/>
        </p:nvCxnSpPr>
        <p:spPr>
          <a:xfrm>
            <a:off x="2668211" y="332656"/>
            <a:ext cx="6296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 userDrawn="1"/>
        </p:nvSpPr>
        <p:spPr>
          <a:xfrm>
            <a:off x="395536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8867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41379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 b="1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017443"/>
          </a:xfrm>
        </p:spPr>
        <p:txBody>
          <a:bodyPr>
            <a:normAutofit/>
          </a:bodyPr>
          <a:lstStyle>
            <a:lvl1pPr algn="just" eaLnBrk="1" latinLnBrk="0" hangingPunct="1">
              <a:defRPr kumimoji="0" lang="pt-BR" sz="3200">
                <a:latin typeface="+mn-lt"/>
              </a:defRPr>
            </a:lvl1pPr>
            <a:lvl2pPr algn="just" eaLnBrk="1" latinLnBrk="0" hangingPunct="1">
              <a:defRPr kumimoji="0" lang="pt-BR" sz="2800">
                <a:latin typeface="+mn-lt"/>
              </a:defRPr>
            </a:lvl2pPr>
            <a:lvl3pPr algn="just" eaLnBrk="1" latinLnBrk="0" hangingPunct="1">
              <a:defRPr kumimoji="0" lang="pt-BR" sz="2400">
                <a:latin typeface="+mn-lt"/>
              </a:defRPr>
            </a:lvl3pPr>
            <a:lvl4pPr algn="just" eaLnBrk="1" latinLnBrk="0" hangingPunct="1">
              <a:defRPr kumimoji="0" lang="pt-BR" sz="2400">
                <a:latin typeface="+mn-lt"/>
              </a:defRPr>
            </a:lvl4pPr>
            <a:lvl5pPr algn="just"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9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9802"/>
            <a:ext cx="8077200" cy="1084982"/>
          </a:xfrm>
        </p:spPr>
        <p:txBody>
          <a:bodyPr/>
          <a:lstStyle>
            <a:lvl1pPr>
              <a:defRPr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5141168"/>
          </a:xfrm>
        </p:spPr>
        <p:txBody>
          <a:bodyPr/>
          <a:lstStyle>
            <a:lvl1pPr algn="just" eaLnBrk="1" latinLnBrk="0" hangingPunct="1">
              <a:defRPr kumimoji="0" lang="pt-BR" sz="2800"/>
            </a:lvl1pPr>
            <a:lvl2pPr algn="just" eaLnBrk="1" latinLnBrk="0" hangingPunct="1">
              <a:defRPr kumimoji="0" lang="pt-BR" sz="2400"/>
            </a:lvl2pPr>
            <a:lvl3pPr algn="just" eaLnBrk="1" latinLnBrk="0" hangingPunct="1">
              <a:defRPr kumimoji="0" lang="pt-BR" sz="2000"/>
            </a:lvl3pPr>
            <a:lvl4pPr algn="just" eaLnBrk="1" latinLnBrk="0" hangingPunct="1">
              <a:defRPr kumimoji="0" lang="pt-BR" sz="1800"/>
            </a:lvl4pPr>
            <a:lvl5pPr algn="just"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5141168"/>
          </a:xfrm>
        </p:spPr>
        <p:txBody>
          <a:bodyPr/>
          <a:lstStyle>
            <a:lvl1pPr algn="just" eaLnBrk="1" latinLnBrk="0" hangingPunct="1">
              <a:defRPr kumimoji="0" lang="pt-BR" sz="2800"/>
            </a:lvl1pPr>
            <a:lvl2pPr algn="just" eaLnBrk="1" latinLnBrk="0" hangingPunct="1">
              <a:defRPr kumimoji="0" lang="pt-BR" sz="2400"/>
            </a:lvl2pPr>
            <a:lvl3pPr algn="just" eaLnBrk="1" latinLnBrk="0" hangingPunct="1">
              <a:defRPr kumimoji="0" lang="pt-BR" sz="2000"/>
            </a:lvl3pPr>
            <a:lvl4pPr algn="just" eaLnBrk="1" latinLnBrk="0" hangingPunct="1">
              <a:defRPr kumimoji="0" lang="pt-BR" sz="1800"/>
            </a:lvl4pPr>
            <a:lvl5pPr algn="just"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8215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dirty="0" smtClean="0"/>
              <a:t>Clique para editar o título mestre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528215"/>
            <a:ext cx="5111750" cy="5853113"/>
          </a:xfrm>
        </p:spPr>
        <p:txBody>
          <a:bodyPr/>
          <a:lstStyle>
            <a:lvl1pPr algn="just" eaLnBrk="1" latinLnBrk="0" hangingPunct="1">
              <a:defRPr kumimoji="0" lang="pt-BR" sz="3200"/>
            </a:lvl1pPr>
            <a:lvl2pPr algn="just" eaLnBrk="1" latinLnBrk="0" hangingPunct="1">
              <a:defRPr kumimoji="0" lang="pt-BR" sz="2800"/>
            </a:lvl2pPr>
            <a:lvl3pPr algn="just" eaLnBrk="1" latinLnBrk="0" hangingPunct="1">
              <a:defRPr kumimoji="0" lang="pt-BR" sz="2400"/>
            </a:lvl3pPr>
            <a:lvl4pPr algn="just" eaLnBrk="1" latinLnBrk="0" hangingPunct="1">
              <a:defRPr kumimoji="0" lang="pt-BR" sz="2000"/>
            </a:lvl4pPr>
            <a:lvl5pPr algn="just"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dirty="0" smtClean="0"/>
              <a:t>Clique para editar 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690265"/>
            <a:ext cx="3008313" cy="4691063"/>
          </a:xfrm>
        </p:spPr>
        <p:txBody>
          <a:bodyPr/>
          <a:lstStyle>
            <a:lvl1pPr marL="0" indent="0" algn="just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just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940019" y="332656"/>
            <a:ext cx="788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4427984" y="0"/>
            <a:ext cx="4176464" cy="332656"/>
          </a:xfrm>
        </p:spPr>
        <p:txBody>
          <a:bodyPr>
            <a:noAutofit/>
          </a:bodyPr>
          <a:lstStyle>
            <a:lvl1pPr marL="0" indent="0" algn="r">
              <a:buNone/>
              <a:defRPr sz="1400" b="0" baseline="0"/>
            </a:lvl1pPr>
          </a:lstStyle>
          <a:p>
            <a:pPr lvl="0"/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11560" y="-36676"/>
            <a:ext cx="253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E INFORMATICA</a:t>
            </a:r>
            <a:endParaRPr lang="pt-BR" b="1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dirty="0" smtClean="0"/>
              <a:t>Clique para editar o título mestre</a:t>
            </a:r>
            <a:endParaRPr kumimoji="0"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50" r:id="rId6"/>
    <p:sldLayoutId id="2147483652" r:id="rId7"/>
    <p:sldLayoutId id="2147483656" r:id="rId8"/>
    <p:sldLayoutId id="2147483657" r:id="rId9"/>
    <p:sldLayoutId id="2147483663" r:id="rId10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843808" y="1844824"/>
            <a:ext cx="5927216" cy="1911201"/>
          </a:xfrm>
        </p:spPr>
        <p:txBody>
          <a:bodyPr>
            <a:noAutofit/>
          </a:bodyPr>
          <a:lstStyle/>
          <a:p>
            <a:r>
              <a:rPr lang="pt-BR" sz="5400" dirty="0" smtClean="0"/>
              <a:t>INFORMÁTICA</a:t>
            </a:r>
            <a:br>
              <a:rPr lang="pt-BR" sz="5400" dirty="0" smtClean="0"/>
            </a:br>
            <a:r>
              <a:rPr lang="pt-BR" sz="5400" dirty="0" smtClean="0"/>
              <a:t>(conceitos básicos)</a:t>
            </a:r>
            <a:endParaRPr lang="pt-BR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64088" y="4293096"/>
            <a:ext cx="3528392" cy="194421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+mn-lt"/>
              </a:rPr>
              <a:t>Professor:</a:t>
            </a:r>
          </a:p>
          <a:p>
            <a:pPr algn="l"/>
            <a:r>
              <a:rPr lang="pt-BR" sz="2400" dirty="0" err="1">
                <a:latin typeface="+mn-lt"/>
              </a:rPr>
              <a:t>Randolf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Passos</a:t>
            </a:r>
          </a:p>
          <a:p>
            <a:pPr algn="l"/>
            <a:r>
              <a:rPr lang="pt-BR" sz="2400" dirty="0" err="1">
                <a:latin typeface="+mn-lt"/>
              </a:rPr>
              <a:t>Ronisson</a:t>
            </a:r>
            <a:r>
              <a:rPr lang="pt-BR" sz="2400" dirty="0">
                <a:latin typeface="+mn-lt"/>
              </a:rPr>
              <a:t> Salles </a:t>
            </a:r>
          </a:p>
        </p:txBody>
      </p:sp>
    </p:spTree>
    <p:custDataLst>
      <p:tags r:id="rId1"/>
    </p:custData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CUIDADOS NA UTILIZAÇÃO DE </a:t>
            </a:r>
            <a:r>
              <a:rPr lang="pt-BR" dirty="0" smtClean="0"/>
              <a:t>DISQUETES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não molhar</a:t>
            </a:r>
          </a:p>
          <a:p>
            <a:r>
              <a:rPr lang="pt-BR" dirty="0"/>
              <a:t>manter longe de campos magnéticos, tais como imãs e aparelhos eletrônicos</a:t>
            </a:r>
          </a:p>
          <a:p>
            <a:r>
              <a:rPr lang="pt-BR" dirty="0"/>
              <a:t>não deixar exposto ao sol ou a altas temperaturas</a:t>
            </a:r>
          </a:p>
          <a:p>
            <a:r>
              <a:rPr lang="pt-BR" dirty="0"/>
              <a:t>guardar em caixa apropriada</a:t>
            </a:r>
          </a:p>
          <a:p>
            <a:r>
              <a:rPr lang="pt-BR" dirty="0"/>
              <a:t>nunca abrir o protetor deslizante, nem tocar a parte magnética</a:t>
            </a:r>
          </a:p>
          <a:p>
            <a:r>
              <a:rPr lang="pt-BR" dirty="0"/>
              <a:t>evitar movimentos bruscos</a:t>
            </a:r>
          </a:p>
          <a:p>
            <a:r>
              <a:rPr lang="pt-BR" dirty="0"/>
              <a:t>testar sempre contra a existência de vírus de computador</a:t>
            </a:r>
          </a:p>
          <a:p>
            <a:r>
              <a:rPr lang="pt-BR" dirty="0"/>
              <a:t>caso contenha alguma informação importante, manter a janela de proteção contra gravação aberta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9545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CD-ROM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867941"/>
            <a:ext cx="4674096" cy="1705075"/>
          </a:xfrm>
        </p:spPr>
        <p:txBody>
          <a:bodyPr>
            <a:normAutofit/>
          </a:bodyPr>
          <a:lstStyle/>
          <a:p>
            <a:r>
              <a:rPr lang="pt-BR" sz="3000" dirty="0"/>
              <a:t>disco ótico somente para leitura. São lidos por um facho de </a:t>
            </a:r>
            <a:r>
              <a:rPr lang="pt-BR" sz="3000" dirty="0" smtClean="0"/>
              <a:t>laser</a:t>
            </a:r>
            <a:endParaRPr lang="pt-BR" sz="3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51" y="332656"/>
            <a:ext cx="3287216" cy="294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62000" y="3279552"/>
            <a:ext cx="8058472" cy="3101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Cap. armazenamento=700 megabytes</a:t>
            </a:r>
          </a:p>
          <a:p>
            <a:r>
              <a:rPr lang="pt-BR" dirty="0" smtClean="0"/>
              <a:t>os </a:t>
            </a:r>
            <a:r>
              <a:rPr lang="pt-BR" dirty="0"/>
              <a:t>CD-ROM são utilizados para:</a:t>
            </a:r>
          </a:p>
          <a:p>
            <a:pPr lvl="1"/>
            <a:r>
              <a:rPr lang="pt-BR" dirty="0"/>
              <a:t>instalação programas</a:t>
            </a:r>
          </a:p>
          <a:p>
            <a:pPr lvl="1"/>
            <a:r>
              <a:rPr lang="pt-BR" dirty="0"/>
              <a:t>armazenamento de grande quantidade de informações. Ex. enciclopédias, </a:t>
            </a:r>
            <a:r>
              <a:rPr lang="pt-BR" dirty="0" err="1"/>
              <a:t>etc</a:t>
            </a:r>
            <a:endParaRPr lang="pt-BR" dirty="0"/>
          </a:p>
          <a:p>
            <a:pPr lvl="1"/>
            <a:r>
              <a:rPr lang="pt-BR" dirty="0"/>
              <a:t>execução de programas que poderiam ocupar muito espaço no HD</a:t>
            </a:r>
          </a:p>
        </p:txBody>
      </p:sp>
    </p:spTree>
    <p:extLst>
      <p:ext uri="{BB962C8B-B14F-4D97-AF65-F5344CB8AC3E}">
        <p14:creationId xmlns:p14="http://schemas.microsoft.com/office/powerpoint/2010/main" val="101955402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IMPRESSORAS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134075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Tipos </a:t>
            </a:r>
            <a:endParaRPr lang="pt-BR" dirty="0" smtClean="0"/>
          </a:p>
          <a:p>
            <a:pPr lvl="1"/>
            <a:r>
              <a:rPr lang="pt-BR" dirty="0" smtClean="0"/>
              <a:t>matricial</a:t>
            </a:r>
            <a:r>
              <a:rPr lang="pt-BR" dirty="0"/>
              <a:t>, jato de tinta  ou laser</a:t>
            </a:r>
          </a:p>
          <a:p>
            <a:r>
              <a:rPr lang="pt-BR" dirty="0"/>
              <a:t>Velocidade </a:t>
            </a:r>
            <a:endParaRPr lang="pt-BR" dirty="0" smtClean="0"/>
          </a:p>
          <a:p>
            <a:pPr lvl="1"/>
            <a:r>
              <a:rPr lang="pt-BR" dirty="0" smtClean="0"/>
              <a:t>medida </a:t>
            </a:r>
            <a:r>
              <a:rPr lang="pt-BR" dirty="0"/>
              <a:t>em </a:t>
            </a:r>
            <a:r>
              <a:rPr lang="pt-BR" dirty="0" err="1"/>
              <a:t>cps</a:t>
            </a:r>
            <a:r>
              <a:rPr lang="pt-BR" dirty="0"/>
              <a:t> (caracteres por segundo) ou </a:t>
            </a:r>
            <a:r>
              <a:rPr lang="pt-BR" dirty="0" err="1"/>
              <a:t>ppm</a:t>
            </a:r>
            <a:r>
              <a:rPr lang="pt-BR" dirty="0"/>
              <a:t> (páginas por minuto)</a:t>
            </a:r>
          </a:p>
          <a:p>
            <a:r>
              <a:rPr lang="pt-BR" dirty="0"/>
              <a:t>Largura do Papel </a:t>
            </a:r>
            <a:endParaRPr lang="pt-BR" dirty="0" smtClean="0"/>
          </a:p>
          <a:p>
            <a:pPr lvl="1"/>
            <a:r>
              <a:rPr lang="pt-BR" dirty="0" smtClean="0"/>
              <a:t>pode </a:t>
            </a:r>
            <a:r>
              <a:rPr lang="pt-BR" dirty="0"/>
              <a:t>ser de 80 ou 132 colunas (formulário contínuo ou folhas soltas) </a:t>
            </a:r>
          </a:p>
          <a:p>
            <a:r>
              <a:rPr lang="pt-BR" dirty="0" smtClean="0"/>
              <a:t>Qualidade </a:t>
            </a:r>
            <a:r>
              <a:rPr lang="pt-BR" dirty="0"/>
              <a:t>de Impressão </a:t>
            </a:r>
            <a:endParaRPr lang="pt-BR" dirty="0" smtClean="0"/>
          </a:p>
          <a:p>
            <a:pPr lvl="1"/>
            <a:r>
              <a:rPr lang="pt-BR" dirty="0" smtClean="0"/>
              <a:t>medida </a:t>
            </a:r>
            <a:r>
              <a:rPr lang="pt-BR" dirty="0"/>
              <a:t>em </a:t>
            </a:r>
            <a:r>
              <a:rPr lang="pt-BR" dirty="0" err="1"/>
              <a:t>dpi</a:t>
            </a:r>
            <a:r>
              <a:rPr lang="pt-BR" dirty="0"/>
              <a:t> (pontos por polegada). Pode ser de 300, 600, 720, 1200, 2400 </a:t>
            </a:r>
            <a:r>
              <a:rPr lang="pt-BR" dirty="0" err="1"/>
              <a:t>dpi</a:t>
            </a:r>
            <a:r>
              <a:rPr lang="pt-BR" dirty="0"/>
              <a:t> ou mais</a:t>
            </a:r>
          </a:p>
          <a:p>
            <a:r>
              <a:rPr lang="pt-BR" dirty="0"/>
              <a:t>Cores </a:t>
            </a:r>
            <a:endParaRPr lang="pt-BR" dirty="0" smtClean="0"/>
          </a:p>
          <a:p>
            <a:pPr lvl="1"/>
            <a:r>
              <a:rPr lang="pt-BR" dirty="0" smtClean="0"/>
              <a:t>podem </a:t>
            </a:r>
            <a:r>
              <a:rPr lang="pt-BR" dirty="0"/>
              <a:t>ser monocromáticas ou coloridas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815145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IMPRESSORA </a:t>
            </a:r>
            <a:r>
              <a:rPr lang="pt-BR" dirty="0" smtClean="0"/>
              <a:t>MATRICIAL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46600"/>
            <a:ext cx="8077200" cy="45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17881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IMPRESSORA A JATO DE </a:t>
            </a:r>
            <a:r>
              <a:rPr lang="pt-BR" dirty="0" smtClean="0"/>
              <a:t>TINTA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5" y="1988840"/>
            <a:ext cx="7551530" cy="448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4747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IMPRESSORA A </a:t>
            </a:r>
            <a:r>
              <a:rPr lang="pt-BR" dirty="0" smtClean="0"/>
              <a:t>LASER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5346"/>
            <a:ext cx="8077200" cy="48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7914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MULTIFUNCIONAL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0" y="1412776"/>
            <a:ext cx="6023520" cy="53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16876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MONITORES DE </a:t>
            </a:r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Cores </a:t>
            </a:r>
            <a:endParaRPr lang="pt-BR" dirty="0" smtClean="0"/>
          </a:p>
          <a:p>
            <a:pPr lvl="1"/>
            <a:r>
              <a:rPr lang="pt-BR" dirty="0" smtClean="0"/>
              <a:t>podem </a:t>
            </a:r>
            <a:r>
              <a:rPr lang="pt-BR" dirty="0"/>
              <a:t>ser monocromáticos ou coloridos </a:t>
            </a:r>
          </a:p>
          <a:p>
            <a:r>
              <a:rPr lang="pt-BR" dirty="0" smtClean="0"/>
              <a:t>Tamanho</a:t>
            </a:r>
          </a:p>
          <a:p>
            <a:pPr lvl="1"/>
            <a:r>
              <a:rPr lang="pt-BR" dirty="0" smtClean="0"/>
              <a:t>podem </a:t>
            </a:r>
            <a:r>
              <a:rPr lang="pt-BR" dirty="0"/>
              <a:t>de 14, 15, 17 ou 20 polegadas</a:t>
            </a:r>
          </a:p>
          <a:p>
            <a:r>
              <a:rPr lang="pt-BR" dirty="0"/>
              <a:t>Placa de </a:t>
            </a:r>
            <a:r>
              <a:rPr lang="pt-BR" dirty="0" smtClean="0"/>
              <a:t>Vídeo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a memória do vídeo. Quanto maior melhor a resolução, o número de cores e a velocidade de </a:t>
            </a:r>
            <a:r>
              <a:rPr lang="pt-BR" dirty="0" err="1"/>
              <a:t>exibiçãode</a:t>
            </a:r>
            <a:r>
              <a:rPr lang="pt-BR" dirty="0"/>
              <a:t> exibição da imagem. Pode ser de 30, 60, 120 ..... </a:t>
            </a:r>
            <a:r>
              <a:rPr lang="pt-BR" dirty="0" err="1"/>
              <a:t>Mbytes</a:t>
            </a:r>
            <a:endParaRPr lang="pt-BR" dirty="0"/>
          </a:p>
          <a:p>
            <a:r>
              <a:rPr lang="pt-BR" dirty="0"/>
              <a:t>Tamanho do </a:t>
            </a:r>
            <a:r>
              <a:rPr lang="pt-BR" dirty="0" smtClean="0"/>
              <a:t>Ponto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a distância entre o centro dos pontos que forma a imagem (</a:t>
            </a:r>
            <a:r>
              <a:rPr lang="pt-BR" dirty="0" err="1"/>
              <a:t>dot-pitch</a:t>
            </a:r>
            <a:r>
              <a:rPr lang="pt-BR" dirty="0"/>
              <a:t>) O mais comum é de 0,28mm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357867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MONITORES DE </a:t>
            </a:r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3552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5904384"/>
            <a:ext cx="3505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monitor CRT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81600" y="5867400"/>
            <a:ext cx="3505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monitor LCD</a:t>
            </a:r>
          </a:p>
        </p:txBody>
      </p:sp>
    </p:spTree>
    <p:extLst>
      <p:ext uri="{BB962C8B-B14F-4D97-AF65-F5344CB8AC3E}">
        <p14:creationId xmlns:p14="http://schemas.microsoft.com/office/powerpoint/2010/main" val="511966125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MODEM  E </a:t>
            </a:r>
            <a:r>
              <a:rPr lang="pt-BR" dirty="0" smtClean="0"/>
              <a:t>FAX-MODEM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Modem</a:t>
            </a:r>
          </a:p>
          <a:p>
            <a:pPr lvl="1"/>
            <a:r>
              <a:rPr lang="pt-BR" dirty="0" smtClean="0"/>
              <a:t>periférico </a:t>
            </a:r>
            <a:r>
              <a:rPr lang="pt-BR" dirty="0"/>
              <a:t>que permite a comunicação entre 2 computadores através de linha telefônica </a:t>
            </a:r>
          </a:p>
          <a:p>
            <a:r>
              <a:rPr lang="pt-BR" dirty="0" smtClean="0"/>
              <a:t>Roteador</a:t>
            </a:r>
          </a:p>
          <a:p>
            <a:pPr lvl="1"/>
            <a:r>
              <a:rPr lang="pt-BR" dirty="0" smtClean="0"/>
              <a:t>periférico que transmite </a:t>
            </a:r>
            <a:r>
              <a:rPr lang="pt-BR" dirty="0"/>
              <a:t>rede de internet ou </a:t>
            </a:r>
            <a:r>
              <a:rPr lang="pt-BR" dirty="0" smtClean="0"/>
              <a:t>usado para a comunicação </a:t>
            </a:r>
            <a:r>
              <a:rPr lang="pt-BR" dirty="0"/>
              <a:t>entre diferentes redes de computadores provendo a comunicação entre computadores distantes entre si</a:t>
            </a:r>
            <a:r>
              <a:rPr lang="pt-BR" dirty="0" smtClean="0"/>
              <a:t>.</a:t>
            </a:r>
          </a:p>
          <a:p>
            <a:r>
              <a:rPr lang="pt-BR" dirty="0" smtClean="0"/>
              <a:t>Roteador </a:t>
            </a:r>
            <a:r>
              <a:rPr lang="pt-BR" dirty="0" err="1" smtClean="0"/>
              <a:t>Wirelles</a:t>
            </a:r>
            <a:endParaRPr lang="pt-BR" dirty="0" smtClean="0"/>
          </a:p>
          <a:p>
            <a:pPr lvl="1"/>
            <a:r>
              <a:rPr lang="pt-BR" dirty="0" smtClean="0"/>
              <a:t>mesmas funções do roteador, só que sem fio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5165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81" b="58376"/>
          <a:stretch/>
        </p:blipFill>
        <p:spPr>
          <a:xfrm>
            <a:off x="0" y="1"/>
            <a:ext cx="2812662" cy="68580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411760" y="2924944"/>
            <a:ext cx="6336704" cy="331236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INFORMÁTICA</a:t>
            </a:r>
            <a:endParaRPr lang="pt-BR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MODEM E ROTEADOR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619500" cy="2762250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210205" cy="2132856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80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SCANNERS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13407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Scanner</a:t>
            </a:r>
          </a:p>
          <a:p>
            <a:pPr lvl="1"/>
            <a:r>
              <a:rPr lang="pt-BR" dirty="0" smtClean="0"/>
              <a:t>periférico </a:t>
            </a:r>
            <a:r>
              <a:rPr lang="pt-BR" dirty="0"/>
              <a:t>faz a leitura de texto ou imagem no papel e os converte em sinais digitais. Após a leitura, podem ser processados por:</a:t>
            </a:r>
          </a:p>
          <a:p>
            <a:pPr lvl="2"/>
            <a:r>
              <a:rPr lang="pt-BR" dirty="0"/>
              <a:t> programas de OCR (</a:t>
            </a:r>
            <a:r>
              <a:rPr lang="pt-BR" dirty="0" err="1"/>
              <a:t>Reconhecimen-to</a:t>
            </a:r>
            <a:r>
              <a:rPr lang="pt-BR" dirty="0"/>
              <a:t> Ótico de Caracteres) quando os dados forem texto</a:t>
            </a:r>
          </a:p>
          <a:p>
            <a:pPr lvl="2"/>
            <a:r>
              <a:rPr lang="pt-BR" dirty="0"/>
              <a:t>programas gráficos para tratamento captura de imagens</a:t>
            </a:r>
          </a:p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de </a:t>
            </a:r>
            <a:r>
              <a:rPr lang="pt-BR" dirty="0"/>
              <a:t>mão ou de mesa</a:t>
            </a:r>
          </a:p>
          <a:p>
            <a:r>
              <a:rPr lang="pt-BR" dirty="0" smtClean="0"/>
              <a:t>Resolução</a:t>
            </a:r>
          </a:p>
          <a:p>
            <a:pPr lvl="1"/>
            <a:r>
              <a:rPr lang="pt-BR" dirty="0" smtClean="0"/>
              <a:t>9600 </a:t>
            </a:r>
            <a:r>
              <a:rPr lang="pt-BR" dirty="0"/>
              <a:t>ou 19200 </a:t>
            </a:r>
            <a:r>
              <a:rPr lang="pt-BR" dirty="0" err="1"/>
              <a:t>dpi</a:t>
            </a:r>
            <a:r>
              <a:rPr lang="pt-BR" dirty="0"/>
              <a:t> para  os scanners de mesa</a:t>
            </a:r>
          </a:p>
          <a:p>
            <a:r>
              <a:rPr lang="pt-BR" dirty="0" smtClean="0"/>
              <a:t>Cores</a:t>
            </a:r>
          </a:p>
          <a:p>
            <a:pPr lvl="1"/>
            <a:r>
              <a:rPr lang="pt-BR" dirty="0" smtClean="0"/>
              <a:t>podem </a:t>
            </a:r>
            <a:r>
              <a:rPr lang="pt-BR" dirty="0"/>
              <a:t>ser monocromáticos ou coloridos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7597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</a:t>
            </a:r>
            <a:r>
              <a:rPr lang="pt-BR" dirty="0" smtClean="0"/>
              <a:t>SCANNERS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5181600"/>
            <a:ext cx="3505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scanner de mão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57800" y="5257800"/>
            <a:ext cx="3073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scanner de mesa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26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14600"/>
            <a:ext cx="43815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27834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CÂMERA DE </a:t>
            </a:r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8889"/>
            <a:ext cx="8077200" cy="46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93416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</a:t>
            </a:r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8" y="2057400"/>
            <a:ext cx="3454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88" y="1905000"/>
            <a:ext cx="4165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41888" y="51054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gabinete tipo torre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0288" y="5181600"/>
            <a:ext cx="2946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gabinete tipo desktop</a:t>
            </a:r>
          </a:p>
        </p:txBody>
      </p:sp>
    </p:spTree>
    <p:extLst>
      <p:ext uri="{BB962C8B-B14F-4D97-AF65-F5344CB8AC3E}">
        <p14:creationId xmlns:p14="http://schemas.microsoft.com/office/powerpoint/2010/main" val="311194033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6186" y="6047858"/>
            <a:ext cx="2565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notebook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9385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 flipH="1">
            <a:off x="5724128" y="6056444"/>
            <a:ext cx="256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3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palmtop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18" y="743372"/>
            <a:ext cx="4140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09408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VISTA FRONTAL </a:t>
            </a:r>
            <a:br>
              <a:rPr lang="pt-BR" dirty="0"/>
            </a:br>
            <a:r>
              <a:rPr lang="pt-BR" dirty="0"/>
              <a:t>DE UM </a:t>
            </a:r>
            <a:r>
              <a:rPr lang="pt-BR" dirty="0" smtClean="0"/>
              <a:t>COMPUTADOR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Object 2"/>
          <p:cNvGraphicFramePr>
            <a:graphicFrameLocks/>
          </p:cNvGraphicFramePr>
          <p:nvPr/>
        </p:nvGraphicFramePr>
        <p:xfrm>
          <a:off x="836613" y="2733675"/>
          <a:ext cx="788035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m de Bitmap" r:id="rId3" imgW="7880040" imgH="3235320" progId="Paint.Picture">
                  <p:embed/>
                </p:oleObj>
              </mc:Choice>
              <mc:Fallback>
                <p:oleObj name="Imagem de Bitmap" r:id="rId3" imgW="7880040" imgH="323532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733675"/>
                        <a:ext cx="788035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19175" y="2482850"/>
            <a:ext cx="276225" cy="565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35200" y="2163763"/>
            <a:ext cx="1930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led de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alimentação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133600" y="2667000"/>
            <a:ext cx="5334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62400" y="2133600"/>
            <a:ext cx="1828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led do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90800" y="2482850"/>
            <a:ext cx="1981200" cy="8699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5562600" y="3962400"/>
            <a:ext cx="762000" cy="2057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24400" y="6096000"/>
            <a:ext cx="2133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unidade de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CD-ROM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05600" y="2163763"/>
            <a:ext cx="1016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botão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reset 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038600" y="2482850"/>
            <a:ext cx="2870200" cy="641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06400" y="2163763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chave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liga/desliga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7315200" y="2057400"/>
            <a:ext cx="809625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781800" y="1447800"/>
            <a:ext cx="2032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unidade de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disco flexível </a:t>
            </a:r>
          </a:p>
        </p:txBody>
      </p:sp>
    </p:spTree>
    <p:extLst>
      <p:ext uri="{BB962C8B-B14F-4D97-AF65-F5344CB8AC3E}">
        <p14:creationId xmlns:p14="http://schemas.microsoft.com/office/powerpoint/2010/main" val="325890083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2" descr="http://support.dell.com/support/edocs/systems/inspd531/pb/OM/brist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908050"/>
            <a:ext cx="37449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2536" y="3543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7" name="CaixaDeTexto 11"/>
          <p:cNvSpPr txBox="1">
            <a:spLocks noChangeArrowheads="1"/>
          </p:cNvSpPr>
          <p:nvPr/>
        </p:nvSpPr>
        <p:spPr bwMode="auto">
          <a:xfrm>
            <a:off x="4248274" y="668338"/>
            <a:ext cx="51482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/>
              <a:t>01 - Etiqueta de serviço </a:t>
            </a:r>
          </a:p>
          <a:p>
            <a:pPr eaLnBrk="1" hangingPunct="1"/>
            <a:r>
              <a:rPr lang="pt-BR"/>
              <a:t>02 - Unidade de CD ou DVD</a:t>
            </a:r>
          </a:p>
          <a:p>
            <a:pPr eaLnBrk="1" hangingPunct="1"/>
            <a:r>
              <a:rPr lang="pt-BR"/>
              <a:t>03 - Painel da unidade de CD ou DVD</a:t>
            </a:r>
          </a:p>
          <a:p>
            <a:pPr eaLnBrk="1" hangingPunct="1"/>
            <a:r>
              <a:rPr lang="pt-BR"/>
              <a:t>04 - Botão ejetar da unidade de CD </a:t>
            </a:r>
          </a:p>
          <a:p>
            <a:pPr eaLnBrk="1" hangingPunct="1"/>
            <a:r>
              <a:rPr lang="pt-BR"/>
              <a:t>        ou DVD</a:t>
            </a:r>
          </a:p>
          <a:p>
            <a:pPr eaLnBrk="1" hangingPunct="1"/>
            <a:r>
              <a:rPr lang="pt-BR"/>
              <a:t>05 - Unidade opcional de CD ou DVD</a:t>
            </a:r>
          </a:p>
          <a:p>
            <a:pPr eaLnBrk="1" hangingPunct="1"/>
            <a:r>
              <a:rPr lang="pt-BR"/>
              <a:t>06 - Botão ejetar da unidade de CD</a:t>
            </a:r>
          </a:p>
          <a:p>
            <a:pPr eaLnBrk="1" hangingPunct="1"/>
            <a:r>
              <a:rPr lang="pt-BR"/>
              <a:t>        ou DVD opcional</a:t>
            </a:r>
          </a:p>
          <a:p>
            <a:pPr eaLnBrk="1" hangingPunct="1"/>
            <a:r>
              <a:rPr lang="pt-BR"/>
              <a:t>07 - Unidade FlexBay</a:t>
            </a:r>
          </a:p>
          <a:p>
            <a:pPr eaLnBrk="1" hangingPunct="1"/>
            <a:r>
              <a:rPr lang="pt-BR"/>
              <a:t>08 - Conectores USB 2.0 (4)</a:t>
            </a:r>
          </a:p>
          <a:p>
            <a:pPr eaLnBrk="1" hangingPunct="1"/>
            <a:r>
              <a:rPr lang="pt-BR"/>
              <a:t>09 - Conector IEEE 1394 (opcional)</a:t>
            </a:r>
          </a:p>
          <a:p>
            <a:pPr eaLnBrk="1" hangingPunct="1"/>
            <a:r>
              <a:rPr lang="pt-BR"/>
              <a:t>10 - Conector de fone de ouvido</a:t>
            </a:r>
          </a:p>
          <a:p>
            <a:pPr eaLnBrk="1" hangingPunct="1"/>
            <a:r>
              <a:rPr lang="pt-BR"/>
              <a:t>11 - Conector do microfone</a:t>
            </a:r>
          </a:p>
          <a:p>
            <a:pPr eaLnBrk="1" hangingPunct="1"/>
            <a:r>
              <a:rPr lang="pt-BR"/>
              <a:t>12 - Alça da porta do painel frontal</a:t>
            </a:r>
          </a:p>
          <a:p>
            <a:pPr eaLnBrk="1" hangingPunct="1"/>
            <a:r>
              <a:rPr lang="pt-BR"/>
              <a:t>13 - Botão liga/desliga,</a:t>
            </a:r>
          </a:p>
          <a:p>
            <a:pPr eaLnBrk="1" hangingPunct="1"/>
            <a:r>
              <a:rPr lang="pt-BR"/>
              <a:t>14 - Luz de atividade da unidade</a:t>
            </a:r>
          </a:p>
        </p:txBody>
      </p:sp>
    </p:spTree>
    <p:extLst>
      <p:ext uri="{BB962C8B-B14F-4D97-AF65-F5344CB8AC3E}">
        <p14:creationId xmlns:p14="http://schemas.microsoft.com/office/powerpoint/2010/main" val="1801671996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VISTA TRASEIRA </a:t>
            </a:r>
            <a:br>
              <a:rPr lang="pt-BR" dirty="0"/>
            </a:br>
            <a:r>
              <a:rPr lang="pt-BR" dirty="0"/>
              <a:t>DE UM COMPUTADOR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Object 0"/>
          <p:cNvGraphicFramePr>
            <a:graphicFrameLocks/>
          </p:cNvGraphicFramePr>
          <p:nvPr/>
        </p:nvGraphicFramePr>
        <p:xfrm>
          <a:off x="1981200" y="2819400"/>
          <a:ext cx="56642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m de Bitmap" r:id="rId4" imgW="5663880" imgH="2158920" progId="Paint.Picture">
                  <p:embed/>
                </p:oleObj>
              </mc:Choice>
              <mc:Fallback>
                <p:oleObj name="Imagem de Bitmap" r:id="rId4" imgW="5663880" imgH="215892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56642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2800" y="5170488"/>
            <a:ext cx="172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teclado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27175" y="2640013"/>
            <a:ext cx="835025" cy="636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62200" y="1752600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alimentação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outros equip. 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(monitor de vídeo)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457575" y="2587625"/>
            <a:ext cx="504825" cy="4603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68800" y="2163763"/>
            <a:ext cx="12192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cabo de 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força 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965575" y="2535238"/>
            <a:ext cx="911225" cy="1104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136775" y="4651375"/>
            <a:ext cx="1978025" cy="5191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473575" y="4117975"/>
            <a:ext cx="708025" cy="10001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149600" y="5170488"/>
            <a:ext cx="17272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monitor 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de vídeo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65775" y="4422775"/>
            <a:ext cx="22225" cy="7477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572000" y="5170488"/>
            <a:ext cx="1930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porta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paralela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(impressora)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641975" y="3736975"/>
            <a:ext cx="860425" cy="14335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299200" y="5170488"/>
            <a:ext cx="1422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porta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serial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(mouse)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00800" y="2216150"/>
            <a:ext cx="2133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linha telefônica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(fax-modem) 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7318375" y="2670175"/>
            <a:ext cx="123825" cy="6826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06400" y="2163763"/>
            <a:ext cx="1930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grade do</a:t>
            </a:r>
          </a:p>
          <a:p>
            <a:pPr marL="342900" indent="-342900" algn="ctr" eaLnBrk="0" hangingPunct="0">
              <a:lnSpc>
                <a:spcPct val="80000"/>
              </a:lnSpc>
              <a:defRPr/>
            </a:pPr>
            <a:r>
              <a:rPr lang="pt-BR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ventilador</a:t>
            </a:r>
          </a:p>
        </p:txBody>
      </p:sp>
    </p:spTree>
    <p:extLst>
      <p:ext uri="{BB962C8B-B14F-4D97-AF65-F5344CB8AC3E}">
        <p14:creationId xmlns:p14="http://schemas.microsoft.com/office/powerpoint/2010/main" val="2175727037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Conectores do painel </a:t>
            </a:r>
            <a:r>
              <a:rPr lang="pt-BR" dirty="0" smtClean="0"/>
              <a:t>traseiro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3" descr="http://support.dell.com/support/edocs/systems/inspd531/pb/OM/bristo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44" y="1756794"/>
            <a:ext cx="4057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623095" y="2658152"/>
            <a:ext cx="70564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dirty="0"/>
              <a:t>01 – Luz de atividade da rede</a:t>
            </a:r>
          </a:p>
          <a:p>
            <a:pPr eaLnBrk="1" hangingPunct="1"/>
            <a:r>
              <a:rPr lang="pt-BR" dirty="0"/>
              <a:t>02 – Conector do adaptador de rede</a:t>
            </a:r>
          </a:p>
          <a:p>
            <a:pPr eaLnBrk="1" hangingPunct="1"/>
            <a:r>
              <a:rPr lang="pt-BR" dirty="0"/>
              <a:t>03 – Luz de integridade da conexão</a:t>
            </a:r>
          </a:p>
          <a:p>
            <a:pPr eaLnBrk="1" hangingPunct="1"/>
            <a:r>
              <a:rPr lang="pt-BR" dirty="0"/>
              <a:t>04 – Conector central/ de caixa acústica de sons graves</a:t>
            </a:r>
          </a:p>
          <a:p>
            <a:pPr eaLnBrk="1" hangingPunct="1"/>
            <a:r>
              <a:rPr lang="pt-BR" dirty="0"/>
              <a:t>05 – Conector de entrada</a:t>
            </a:r>
          </a:p>
          <a:p>
            <a:pPr eaLnBrk="1" hangingPunct="1"/>
            <a:r>
              <a:rPr lang="pt-BR" dirty="0"/>
              <a:t>06 – Conector de linha de saída E/D frontal</a:t>
            </a:r>
          </a:p>
          <a:p>
            <a:pPr eaLnBrk="1" hangingPunct="1"/>
            <a:r>
              <a:rPr lang="pt-BR" dirty="0"/>
              <a:t>07 – Microfone</a:t>
            </a:r>
          </a:p>
          <a:p>
            <a:pPr eaLnBrk="1" hangingPunct="1"/>
            <a:r>
              <a:rPr lang="pt-BR" dirty="0"/>
              <a:t>08 – Conector surround E/D lateral</a:t>
            </a:r>
          </a:p>
          <a:p>
            <a:pPr eaLnBrk="1" hangingPunct="1"/>
            <a:r>
              <a:rPr lang="pt-BR" dirty="0"/>
              <a:t>09 – Conector surround E/D traseiro</a:t>
            </a:r>
          </a:p>
          <a:p>
            <a:pPr eaLnBrk="1" hangingPunct="1"/>
            <a:r>
              <a:rPr lang="pt-BR" dirty="0"/>
              <a:t>10 – Conectores USB 2.0 (4)</a:t>
            </a:r>
          </a:p>
          <a:p>
            <a:pPr eaLnBrk="1" hangingPunct="1"/>
            <a:r>
              <a:rPr lang="pt-BR" dirty="0"/>
              <a:t>11 – Conector de vídeo VGA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7090569" y="1685356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1</a:t>
            </a:r>
          </a:p>
          <a:p>
            <a:pPr eaLnBrk="1" hangingPunct="1"/>
            <a:endParaRPr lang="pt-BR" sz="1600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450932" y="1685356"/>
            <a:ext cx="36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2</a:t>
            </a:r>
          </a:p>
          <a:p>
            <a:pPr eaLnBrk="1" hangingPunct="1"/>
            <a:endParaRPr lang="pt-BR" sz="1600"/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7811294" y="1685356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3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8098632" y="1685356"/>
            <a:ext cx="360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4</a:t>
            </a: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8603457" y="2117156"/>
            <a:ext cx="358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5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8603457" y="2693419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7</a:t>
            </a:r>
          </a:p>
        </p:txBody>
      </p:sp>
      <p:sp>
        <p:nvSpPr>
          <p:cNvPr id="13" name="CaixaDeTexto 11"/>
          <p:cNvSpPr txBox="1">
            <a:spLocks noChangeArrowheads="1"/>
          </p:cNvSpPr>
          <p:nvPr/>
        </p:nvSpPr>
        <p:spPr bwMode="auto">
          <a:xfrm>
            <a:off x="8603457" y="2404494"/>
            <a:ext cx="358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6</a:t>
            </a:r>
          </a:p>
        </p:txBody>
      </p:sp>
      <p:sp>
        <p:nvSpPr>
          <p:cNvPr id="14" name="CaixaDeTexto 12"/>
          <p:cNvSpPr txBox="1">
            <a:spLocks noChangeArrowheads="1"/>
          </p:cNvSpPr>
          <p:nvPr/>
        </p:nvSpPr>
        <p:spPr bwMode="auto">
          <a:xfrm>
            <a:off x="8098632" y="3125219"/>
            <a:ext cx="360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8</a:t>
            </a:r>
          </a:p>
        </p:txBody>
      </p:sp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7666832" y="3125219"/>
            <a:ext cx="360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9</a:t>
            </a:r>
          </a:p>
        </p:txBody>
      </p:sp>
      <p:sp>
        <p:nvSpPr>
          <p:cNvPr id="16" name="CaixaDeTexto 14"/>
          <p:cNvSpPr txBox="1">
            <a:spLocks noChangeArrowheads="1"/>
          </p:cNvSpPr>
          <p:nvPr/>
        </p:nvSpPr>
        <p:spPr bwMode="auto">
          <a:xfrm>
            <a:off x="7235032" y="3125219"/>
            <a:ext cx="431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10</a:t>
            </a:r>
          </a:p>
        </p:txBody>
      </p:sp>
      <p:sp>
        <p:nvSpPr>
          <p:cNvPr id="17" name="CaixaDeTexto 15"/>
          <p:cNvSpPr txBox="1">
            <a:spLocks noChangeArrowheads="1"/>
          </p:cNvSpPr>
          <p:nvPr/>
        </p:nvSpPr>
        <p:spPr bwMode="auto">
          <a:xfrm>
            <a:off x="6369844" y="3125219"/>
            <a:ext cx="433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6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6997156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ENIAC </a:t>
            </a:r>
            <a:r>
              <a:rPr lang="en-US" dirty="0"/>
              <a:t>(Electrical Numerical Integrator and Calculator</a:t>
            </a:r>
            <a:r>
              <a:rPr lang="en-US" dirty="0" smtClean="0"/>
              <a:t>)</a:t>
            </a:r>
          </a:p>
          <a:p>
            <a:pPr lvl="1"/>
            <a:r>
              <a:rPr lang="pt-BR" dirty="0"/>
              <a:t>se destacou por realizar 5 mil operações por segundo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96" y="4437112"/>
            <a:ext cx="3098064" cy="2363383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94" y="48073"/>
            <a:ext cx="2985120" cy="22388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394720" cy="23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1395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</a:t>
            </a:r>
            <a:r>
              <a:rPr lang="pt-BR" dirty="0" smtClean="0"/>
              <a:t>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13407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Sistema </a:t>
            </a:r>
            <a:r>
              <a:rPr lang="pt-BR" dirty="0" smtClean="0"/>
              <a:t>Operacional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responsável pela </a:t>
            </a:r>
            <a:r>
              <a:rPr lang="pt-BR" dirty="0" err="1"/>
              <a:t>comnicação</a:t>
            </a:r>
            <a:r>
              <a:rPr lang="pt-BR" dirty="0"/>
              <a:t> homem-computador.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smtClean="0"/>
              <a:t> Windows e Linux</a:t>
            </a:r>
            <a:endParaRPr lang="pt-BR" dirty="0"/>
          </a:p>
          <a:p>
            <a:r>
              <a:rPr lang="pt-BR" dirty="0"/>
              <a:t>Linguagens de </a:t>
            </a:r>
            <a:r>
              <a:rPr lang="pt-BR" dirty="0" smtClean="0"/>
              <a:t>Programação</a:t>
            </a:r>
          </a:p>
          <a:p>
            <a:pPr lvl="1"/>
            <a:r>
              <a:rPr lang="pt-BR" dirty="0" smtClean="0"/>
              <a:t>utilizadas </a:t>
            </a:r>
            <a:r>
              <a:rPr lang="pt-BR" dirty="0"/>
              <a:t>por programadores para desenvolver programas aplicativos. </a:t>
            </a:r>
            <a:r>
              <a:rPr lang="pt-BR" dirty="0" err="1"/>
              <a:t>Ex</a:t>
            </a:r>
            <a:r>
              <a:rPr lang="pt-BR" dirty="0"/>
              <a:t>: C++, Fox Pro, Delphi,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Programas </a:t>
            </a:r>
            <a:r>
              <a:rPr lang="pt-BR" dirty="0" smtClean="0"/>
              <a:t>Aplicativos</a:t>
            </a:r>
          </a:p>
          <a:p>
            <a:pPr lvl="1"/>
            <a:r>
              <a:rPr lang="pt-BR" dirty="0" smtClean="0"/>
              <a:t>desenvolvidos </a:t>
            </a:r>
            <a:r>
              <a:rPr lang="pt-BR" dirty="0"/>
              <a:t>em certa linguagem de programação para fins específicos. Ex. editor de texto, planilha </a:t>
            </a:r>
            <a:r>
              <a:rPr lang="pt-BR" dirty="0" err="1"/>
              <a:t>eletronica</a:t>
            </a:r>
            <a:r>
              <a:rPr lang="pt-BR" dirty="0"/>
              <a:t>, controle de estoque, etc.</a:t>
            </a:r>
          </a:p>
          <a:p>
            <a:r>
              <a:rPr lang="pt-BR" dirty="0"/>
              <a:t>Programas </a:t>
            </a:r>
            <a:r>
              <a:rPr lang="pt-BR" dirty="0" smtClean="0"/>
              <a:t>Utilitários</a:t>
            </a:r>
          </a:p>
          <a:p>
            <a:pPr lvl="1"/>
            <a:r>
              <a:rPr lang="pt-BR" dirty="0" smtClean="0"/>
              <a:t>facilitam </a:t>
            </a:r>
            <a:r>
              <a:rPr lang="pt-BR" dirty="0"/>
              <a:t>a manutenção de discos e arquivos. </a:t>
            </a:r>
            <a:r>
              <a:rPr lang="pt-BR" dirty="0" err="1"/>
              <a:t>Ex</a:t>
            </a:r>
            <a:r>
              <a:rPr lang="pt-BR" dirty="0"/>
              <a:t>: Compactador, Backup, etc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429979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MICROSOFT OFFICE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É um pacote de programas aplicativos, englobando os seguintes programas:</a:t>
            </a:r>
          </a:p>
          <a:p>
            <a:pPr lvl="1"/>
            <a:r>
              <a:rPr lang="pt-BR" dirty="0"/>
              <a:t>Microsoft Word - Editor de textos</a:t>
            </a:r>
          </a:p>
          <a:p>
            <a:pPr lvl="1"/>
            <a:r>
              <a:rPr lang="pt-BR" dirty="0"/>
              <a:t>Microsoft Excel - Planilha eletrônica</a:t>
            </a:r>
          </a:p>
          <a:p>
            <a:pPr lvl="1"/>
            <a:r>
              <a:rPr lang="pt-BR" dirty="0"/>
              <a:t>Microsoft </a:t>
            </a:r>
            <a:r>
              <a:rPr lang="pt-BR" dirty="0" err="1"/>
              <a:t>Powerpoint</a:t>
            </a:r>
            <a:r>
              <a:rPr lang="pt-BR" dirty="0"/>
              <a:t> - gerenciador de apresentações</a:t>
            </a:r>
          </a:p>
          <a:p>
            <a:pPr lvl="1"/>
            <a:r>
              <a:rPr lang="pt-BR" dirty="0"/>
              <a:t>Microsoft Outlook - gerenciador de compromissos</a:t>
            </a:r>
          </a:p>
          <a:p>
            <a:pPr lvl="1"/>
            <a:r>
              <a:rPr lang="pt-BR" dirty="0"/>
              <a:t>Microsoft Access - gerenciador de banco de dados</a:t>
            </a:r>
          </a:p>
          <a:p>
            <a:r>
              <a:rPr lang="pt-BR" dirty="0"/>
              <a:t>A aquisição do pacote de programas torna a sua aquisição mais barata para o usuário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619197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LINGUAGENS  DE 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3762475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Linguagem de Máquina ou de Baixo </a:t>
            </a:r>
            <a:r>
              <a:rPr lang="pt-BR" dirty="0" smtClean="0"/>
              <a:t>Nível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a linguagem compreendida internamente pelo computador. Suas instruções são escritas em códigos binários</a:t>
            </a:r>
          </a:p>
          <a:p>
            <a:r>
              <a:rPr lang="pt-BR" dirty="0"/>
              <a:t>Linguagem </a:t>
            </a:r>
            <a:r>
              <a:rPr lang="pt-BR" dirty="0" smtClean="0"/>
              <a:t>Montadora</a:t>
            </a:r>
          </a:p>
          <a:p>
            <a:pPr lvl="1"/>
            <a:r>
              <a:rPr lang="pt-BR" dirty="0" smtClean="0"/>
              <a:t>linguagem </a:t>
            </a:r>
            <a:r>
              <a:rPr lang="pt-BR" dirty="0"/>
              <a:t>intermediária  entre a linguagem de máquina e a linguagem de alto nível. É escrita através de códigos simbólicos utilizando números, letras e símbolos. </a:t>
            </a:r>
            <a:r>
              <a:rPr lang="pt-BR" dirty="0" err="1"/>
              <a:t>Ex</a:t>
            </a:r>
            <a:r>
              <a:rPr lang="pt-BR" dirty="0"/>
              <a:t>: Assembler </a:t>
            </a:r>
          </a:p>
          <a:p>
            <a:r>
              <a:rPr lang="pt-BR" dirty="0"/>
              <a:t>Linguagem de Programação ou Alto </a:t>
            </a:r>
            <a:r>
              <a:rPr lang="pt-BR" dirty="0" smtClean="0"/>
              <a:t>Nível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a linguagem utilizada pelo usuário para escrever programas de computador. Os programas são escritos utilizando palavras da língua inglesa. </a:t>
            </a:r>
            <a:r>
              <a:rPr lang="pt-BR" dirty="0" err="1"/>
              <a:t>Ex</a:t>
            </a:r>
            <a:r>
              <a:rPr lang="pt-BR" dirty="0"/>
              <a:t>: Pascal e C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5562600"/>
            <a:ext cx="1905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53200" y="5486400"/>
            <a:ext cx="21336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67000" y="6019800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38600" y="5562600"/>
            <a:ext cx="990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 err="1"/>
              <a:t>Nìvel</a:t>
            </a:r>
            <a:endParaRPr lang="pt-BR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67000" y="6096000"/>
            <a:ext cx="990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/>
              <a:t>Baixo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15000" y="6096000"/>
            <a:ext cx="838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/>
              <a:t>Alto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38200" y="5638800"/>
            <a:ext cx="17526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Ling. de Máquina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629400" y="5562600"/>
            <a:ext cx="1981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Ling. de Programação</a:t>
            </a:r>
          </a:p>
        </p:txBody>
      </p:sp>
    </p:spTree>
    <p:extLst>
      <p:ext uri="{BB962C8B-B14F-4D97-AF65-F5344CB8AC3E}">
        <p14:creationId xmlns:p14="http://schemas.microsoft.com/office/powerpoint/2010/main" val="2676205840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Antes do computador executar os programas eles devem antes ser traduzidos para a linguagem de máquina. Esta tradução é feita através um software denominado compilador. A operação de tradução do programa para linguagem de máquina é chamada compilação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5471729"/>
            <a:ext cx="21336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29400" y="5395529"/>
            <a:ext cx="21336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743200" y="5928929"/>
            <a:ext cx="381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5800" y="5462736"/>
            <a:ext cx="19812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/>
              <a:t>Ling. de Programação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05600" y="5386536"/>
            <a:ext cx="1981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/>
              <a:t>Ling. de Máquina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57600" y="5386536"/>
            <a:ext cx="19812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/>
              <a:t>Compilação</a:t>
            </a:r>
          </a:p>
        </p:txBody>
      </p:sp>
    </p:spTree>
    <p:extLst>
      <p:ext uri="{BB962C8B-B14F-4D97-AF65-F5344CB8AC3E}">
        <p14:creationId xmlns:p14="http://schemas.microsoft.com/office/powerpoint/2010/main" val="206185763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PROFISSÕES  DE  INFORMÁTICA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8077200" cy="513407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Analista de </a:t>
            </a:r>
            <a:r>
              <a:rPr lang="pt-BR" dirty="0" smtClean="0"/>
              <a:t>Sistemas</a:t>
            </a:r>
          </a:p>
          <a:p>
            <a:pPr lvl="1"/>
            <a:r>
              <a:rPr lang="pt-BR" dirty="0" smtClean="0"/>
              <a:t>desenvolve </a:t>
            </a:r>
            <a:r>
              <a:rPr lang="pt-BR" dirty="0"/>
              <a:t>as linhas mestras dos programas de computador, através do levantamento das necessidades do usuário. Também coordena as atividades desenvolvidas pelos programadores </a:t>
            </a:r>
          </a:p>
          <a:p>
            <a:r>
              <a:rPr lang="pt-BR" dirty="0" smtClean="0"/>
              <a:t>Programador</a:t>
            </a:r>
          </a:p>
          <a:p>
            <a:pPr lvl="1"/>
            <a:r>
              <a:rPr lang="pt-BR" dirty="0" smtClean="0"/>
              <a:t>elabora </a:t>
            </a:r>
            <a:r>
              <a:rPr lang="pt-BR" dirty="0"/>
              <a:t>programas em determinada linguagem de programação </a:t>
            </a:r>
          </a:p>
          <a:p>
            <a:r>
              <a:rPr lang="pt-BR" dirty="0" smtClean="0"/>
              <a:t>Operador</a:t>
            </a:r>
          </a:p>
          <a:p>
            <a:pPr lvl="1"/>
            <a:r>
              <a:rPr lang="pt-BR" dirty="0" smtClean="0"/>
              <a:t>opera </a:t>
            </a:r>
            <a:r>
              <a:rPr lang="pt-BR" dirty="0"/>
              <a:t>o computador e programas aplicativos</a:t>
            </a:r>
          </a:p>
          <a:p>
            <a:r>
              <a:rPr lang="pt-BR" dirty="0" smtClean="0"/>
              <a:t>Digitador</a:t>
            </a:r>
          </a:p>
          <a:p>
            <a:pPr lvl="1"/>
            <a:r>
              <a:rPr lang="pt-BR" dirty="0" smtClean="0"/>
              <a:t>digita </a:t>
            </a:r>
            <a:r>
              <a:rPr lang="pt-BR" dirty="0"/>
              <a:t>dados no computador através do teclado sem se preocupar com a operação dos programas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385865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Próxima Aula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Microsoft Windows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t-BR" dirty="0" smtClean="0"/>
              <a:t>PRÓXIMA AULA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3732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CONCEITOS </a:t>
            </a:r>
            <a:r>
              <a:rPr lang="pt-BR" dirty="0" smtClean="0"/>
              <a:t>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Informática  </a:t>
            </a:r>
            <a:endParaRPr lang="pt-BR" b="1" dirty="0" smtClean="0"/>
          </a:p>
          <a:p>
            <a:pPr lvl="1"/>
            <a:r>
              <a:rPr lang="pt-BR" dirty="0" err="1" smtClean="0"/>
              <a:t>infor</a:t>
            </a:r>
            <a:r>
              <a:rPr lang="pt-BR" dirty="0" smtClean="0"/>
              <a:t> </a:t>
            </a:r>
            <a:r>
              <a:rPr lang="pt-BR" dirty="0"/>
              <a:t>+ </a:t>
            </a:r>
            <a:r>
              <a:rPr lang="pt-BR" dirty="0" err="1"/>
              <a:t>mática</a:t>
            </a:r>
            <a:r>
              <a:rPr lang="pt-BR" dirty="0"/>
              <a:t>. É o tratamento da informação de forma automática</a:t>
            </a:r>
          </a:p>
          <a:p>
            <a:r>
              <a:rPr lang="pt-BR" b="1" dirty="0"/>
              <a:t>Dado </a:t>
            </a:r>
            <a:endParaRPr lang="pt-BR" b="1" dirty="0" smtClean="0"/>
          </a:p>
          <a:p>
            <a:pPr lvl="1"/>
            <a:r>
              <a:rPr lang="pt-BR" dirty="0" smtClean="0"/>
              <a:t>é </a:t>
            </a:r>
            <a:r>
              <a:rPr lang="pt-BR" dirty="0"/>
              <a:t>tudo aquilo que é fornecido ao computador de forma bruta</a:t>
            </a:r>
          </a:p>
          <a:p>
            <a:r>
              <a:rPr lang="pt-BR" b="1" dirty="0"/>
              <a:t>Informação </a:t>
            </a:r>
            <a:endParaRPr lang="pt-BR" b="1" dirty="0" smtClean="0"/>
          </a:p>
          <a:p>
            <a:pPr lvl="1"/>
            <a:r>
              <a:rPr lang="pt-BR" dirty="0" smtClean="0"/>
              <a:t>é </a:t>
            </a:r>
            <a:r>
              <a:rPr lang="pt-BR" dirty="0"/>
              <a:t>o resultado obtido do computador após o processamento</a:t>
            </a:r>
          </a:p>
          <a:p>
            <a:r>
              <a:rPr lang="pt-BR" b="1" dirty="0"/>
              <a:t>Processamento de Dados </a:t>
            </a:r>
            <a:endParaRPr lang="pt-BR" b="1" dirty="0" smtClean="0"/>
          </a:p>
          <a:p>
            <a:pPr lvl="1"/>
            <a:r>
              <a:rPr lang="pt-BR" dirty="0" smtClean="0"/>
              <a:t>é </a:t>
            </a:r>
            <a:r>
              <a:rPr lang="pt-BR" dirty="0"/>
              <a:t>um conjunto de operações que aplicadas a dados nos fornece uma informação</a:t>
            </a:r>
          </a:p>
          <a:p>
            <a:r>
              <a:rPr lang="pt-BR" b="1" dirty="0"/>
              <a:t>Computador </a:t>
            </a:r>
            <a:endParaRPr lang="pt-BR" b="1" dirty="0" smtClean="0"/>
          </a:p>
          <a:p>
            <a:pPr lvl="1"/>
            <a:r>
              <a:rPr lang="pt-BR" dirty="0" smtClean="0"/>
              <a:t>é </a:t>
            </a:r>
            <a:r>
              <a:rPr lang="pt-BR" dirty="0"/>
              <a:t>uma máquina que processa dados de forma automática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9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OPERAÇÕES  BÁSICAS </a:t>
            </a:r>
            <a:br>
              <a:rPr lang="pt-BR" dirty="0"/>
            </a:br>
            <a:r>
              <a:rPr lang="pt-BR" dirty="0"/>
              <a:t>DE UM COMPUTADOR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3573016"/>
            <a:ext cx="8077200" cy="3168352"/>
          </a:xfrm>
        </p:spPr>
        <p:txBody>
          <a:bodyPr>
            <a:normAutofit/>
          </a:bodyPr>
          <a:lstStyle/>
          <a:p>
            <a:r>
              <a:rPr lang="pt-BR" dirty="0"/>
              <a:t>Exemplo: Folha de Pagamento</a:t>
            </a:r>
          </a:p>
          <a:p>
            <a:pPr lvl="1"/>
            <a:r>
              <a:rPr lang="pt-BR" dirty="0" smtClean="0"/>
              <a:t>Entrada </a:t>
            </a:r>
            <a:r>
              <a:rPr lang="pt-BR" dirty="0"/>
              <a:t>= nome, salário, horas extras, etc.  de cada funcionário</a:t>
            </a:r>
          </a:p>
          <a:p>
            <a:pPr lvl="1"/>
            <a:r>
              <a:rPr lang="pt-BR" dirty="0"/>
              <a:t>Processamento = cálculo do salário</a:t>
            </a:r>
          </a:p>
          <a:p>
            <a:pPr lvl="1"/>
            <a:r>
              <a:rPr lang="pt-BR" dirty="0"/>
              <a:t>Saída = Contracheques e outros relatórios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58924" y="2073027"/>
            <a:ext cx="8837612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endParaRPr lang="pt-BR" sz="2700" dirty="0" smtClean="0">
              <a:solidFill>
                <a:schemeClr val="tx2"/>
              </a:solidFill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endParaRPr lang="pt-BR" sz="2700" dirty="0" smtClean="0">
              <a:solidFill>
                <a:schemeClr val="tx2"/>
              </a:solidFill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pt-BR" sz="2700" b="1" dirty="0" smtClean="0">
                <a:solidFill>
                  <a:schemeClr val="tx2"/>
                </a:solidFill>
              </a:rPr>
              <a:t>      </a:t>
            </a:r>
            <a:r>
              <a:rPr lang="pt-BR" sz="2200" b="1" dirty="0" smtClean="0"/>
              <a:t>Entrada</a:t>
            </a:r>
            <a:r>
              <a:rPr lang="pt-BR" sz="2200" b="1" dirty="0" smtClean="0">
                <a:solidFill>
                  <a:schemeClr val="tx2"/>
                </a:solidFill>
              </a:rPr>
              <a:t>                                       </a:t>
            </a:r>
            <a:r>
              <a:rPr lang="pt-BR" sz="2200" b="1" dirty="0" smtClean="0"/>
              <a:t>Processa-</a:t>
            </a:r>
            <a:r>
              <a:rPr lang="pt-BR" sz="2200" b="1" dirty="0" smtClean="0">
                <a:solidFill>
                  <a:schemeClr val="tx2"/>
                </a:solidFill>
              </a:rPr>
              <a:t>                  	           </a:t>
            </a:r>
            <a:r>
              <a:rPr lang="pt-BR" sz="2200" b="1" dirty="0" smtClean="0"/>
              <a:t>Saída</a:t>
            </a:r>
            <a:endParaRPr lang="pt-BR" sz="2700" b="1" dirty="0" smtClean="0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pt-BR" sz="2200" b="1" dirty="0" smtClean="0">
                <a:solidFill>
                  <a:schemeClr val="tx2"/>
                </a:solidFill>
              </a:rPr>
              <a:t>                                                               </a:t>
            </a:r>
            <a:r>
              <a:rPr lang="pt-BR" sz="2200" b="1" dirty="0" smtClean="0"/>
              <a:t>mento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7999" y="2044452"/>
            <a:ext cx="1895475" cy="952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9199" y="1987302"/>
            <a:ext cx="1895475" cy="952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78799" y="1987302"/>
            <a:ext cx="1895475" cy="952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694111" y="2492127"/>
            <a:ext cx="1317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945311" y="2492127"/>
            <a:ext cx="1216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637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ARQUITETURA DE UM COMPUTADOR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085850"/>
            <a:ext cx="8837613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endParaRPr lang="pt-BR" sz="2000" smtClean="0">
              <a:solidFill>
                <a:schemeClr val="tx2"/>
              </a:solidFill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endParaRPr lang="pt-BR" sz="2000" smtClean="0">
              <a:solidFill>
                <a:schemeClr val="tx2"/>
              </a:solidFill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endParaRPr lang="pt-BR" sz="2000" smtClean="0">
              <a:solidFill>
                <a:schemeClr val="tx2"/>
              </a:solidFill>
            </a:endParaRPr>
          </a:p>
          <a:p>
            <a:pPr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pt-BR" sz="2000" b="1" smtClean="0"/>
              <a:t>                                     CPU ou UCP (Unidade Central de Processamento)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60663" y="1552575"/>
            <a:ext cx="4333875" cy="3581400"/>
          </a:xfrm>
          <a:prstGeom prst="rect">
            <a:avLst/>
          </a:prstGeom>
          <a:noFill/>
          <a:ln w="25400">
            <a:solidFill>
              <a:schemeClr val="tx2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136775" y="3314700"/>
            <a:ext cx="1317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505575" y="3314700"/>
            <a:ext cx="911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165600" y="2574925"/>
            <a:ext cx="1588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165600" y="3717925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5689600" y="2574925"/>
            <a:ext cx="1588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588000" y="3717925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165600" y="4918075"/>
            <a:ext cx="0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588000" y="4918075"/>
            <a:ext cx="0" cy="739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429000" y="1828800"/>
            <a:ext cx="3048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Unidade de Aritmética e Lógica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429000" y="2971800"/>
            <a:ext cx="3048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Unidade </a:t>
            </a:r>
          </a:p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de Controle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429000" y="4114800"/>
            <a:ext cx="3048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Memória</a:t>
            </a:r>
          </a:p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Principal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429000" y="5638800"/>
            <a:ext cx="3048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Memórias</a:t>
            </a:r>
          </a:p>
          <a:p>
            <a:pPr algn="ctr"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Auxiliares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09600" y="2971800"/>
            <a:ext cx="1524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 de Entrada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391400" y="3048000"/>
            <a:ext cx="15240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 de Saída</a:t>
            </a:r>
          </a:p>
        </p:txBody>
      </p:sp>
    </p:spTree>
    <p:extLst>
      <p:ext uri="{BB962C8B-B14F-4D97-AF65-F5344CB8AC3E}">
        <p14:creationId xmlns:p14="http://schemas.microsoft.com/office/powerpoint/2010/main" val="36899973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COMPUTADOR E </a:t>
            </a:r>
            <a:r>
              <a:rPr lang="pt-BR" dirty="0" smtClean="0"/>
              <a:t>PERIFÉRICOS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634112"/>
              </p:ext>
            </p:extLst>
          </p:nvPr>
        </p:nvGraphicFramePr>
        <p:xfrm>
          <a:off x="1022672" y="1412776"/>
          <a:ext cx="77978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m de Bitmap" r:id="rId3" imgW="7797800" imgH="5283200" progId="PBrush">
                  <p:embed/>
                </p:oleObj>
              </mc:Choice>
              <mc:Fallback>
                <p:oleObj name="Imagem de Bitmap" r:id="rId3" imgW="7797800" imgH="5283200" progId="PBrus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672" y="1412776"/>
                        <a:ext cx="7797800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3945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DISCO RÍGIDO ou </a:t>
            </a:r>
            <a:r>
              <a:rPr lang="pt-BR" dirty="0" smtClean="0"/>
              <a:t>HD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4458072" cy="501744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disco rígido interno ao computador com grande capacidade de armazenamento de dados </a:t>
            </a:r>
          </a:p>
          <a:p>
            <a:r>
              <a:rPr lang="pt-BR" dirty="0"/>
              <a:t>os tamanhos mais comuns são: 80, 160, 250  Gigabytes ou mais</a:t>
            </a:r>
          </a:p>
          <a:p>
            <a:r>
              <a:rPr lang="pt-BR" dirty="0"/>
              <a:t>armazena os programas e arquivos a serem utilizados pelo usuário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072416"/>
              </p:ext>
            </p:extLst>
          </p:nvPr>
        </p:nvGraphicFramePr>
        <p:xfrm>
          <a:off x="5277781" y="1412776"/>
          <a:ext cx="3849688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m de Bitmap" r:id="rId3" imgW="3849688" imgH="4140200" progId="PBrush">
                  <p:embed/>
                </p:oleObj>
              </mc:Choice>
              <mc:Fallback>
                <p:oleObj name="Imagem de Bitmap" r:id="rId3" imgW="3849688" imgH="4140200" progId="PBrush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781" y="1412776"/>
                        <a:ext cx="3849688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624730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DISQUETE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1723925"/>
            <a:ext cx="3954016" cy="501744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disco flexível com capacidade de armazenamento de dados de 1.44 megabytes</a:t>
            </a:r>
          </a:p>
          <a:p>
            <a:r>
              <a:rPr lang="pt-BR" dirty="0"/>
              <a:t> os disquetes são utilizados para:</a:t>
            </a:r>
          </a:p>
          <a:p>
            <a:pPr lvl="1"/>
            <a:r>
              <a:rPr lang="pt-BR" dirty="0"/>
              <a:t>cópias de segurança (backup)</a:t>
            </a:r>
          </a:p>
          <a:p>
            <a:pPr lvl="1"/>
            <a:r>
              <a:rPr lang="pt-BR" dirty="0"/>
              <a:t>instalação programas</a:t>
            </a:r>
          </a:p>
          <a:p>
            <a:pPr lvl="1"/>
            <a:r>
              <a:rPr lang="pt-BR" dirty="0"/>
              <a:t>levar informações de um computador para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249993"/>
              </p:ext>
            </p:extLst>
          </p:nvPr>
        </p:nvGraphicFramePr>
        <p:xfrm>
          <a:off x="4860032" y="1124744"/>
          <a:ext cx="4116388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m de Bitmap" r:id="rId3" imgW="4116388" imgH="4826000" progId="PBrush">
                  <p:embed/>
                </p:oleObj>
              </mc:Choice>
              <mc:Fallback>
                <p:oleObj name="Imagem de Bitmap" r:id="rId3" imgW="4116388" imgH="4826000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124744"/>
                        <a:ext cx="4116388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430510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567171-5604-4933-9BC9-68132F3F4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1408</Words>
  <Application>Microsoft Office PowerPoint</Application>
  <PresentationFormat>Apresentação na tela (4:3)</PresentationFormat>
  <Paragraphs>393</Paragraphs>
  <Slides>35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Training</vt:lpstr>
      <vt:lpstr>Imagem de Bitmap</vt:lpstr>
      <vt:lpstr>INFORMÁTICA (conceitos básicos)</vt:lpstr>
      <vt:lpstr>Apresentação do PowerPoint</vt:lpstr>
      <vt:lpstr>HISTÓRIA</vt:lpstr>
      <vt:lpstr>CONCEITOS BÁSICOS</vt:lpstr>
      <vt:lpstr>OPERAÇÕES  BÁSICAS  DE UM COMPUTADOR</vt:lpstr>
      <vt:lpstr>ARQUITETURA DE UM COMPUTADOR</vt:lpstr>
      <vt:lpstr>COMPUTADOR E PERIFÉRICOS</vt:lpstr>
      <vt:lpstr>DISCO RÍGIDO ou HD</vt:lpstr>
      <vt:lpstr>DISQUETE</vt:lpstr>
      <vt:lpstr>CUIDADOS NA UTILIZAÇÃO DE DISQUETES</vt:lpstr>
      <vt:lpstr>CD-ROM</vt:lpstr>
      <vt:lpstr>IMPRESSORAS</vt:lpstr>
      <vt:lpstr>IMPRESSORA MATRICIAL</vt:lpstr>
      <vt:lpstr>IMPRESSORA A JATO DE TINTA</vt:lpstr>
      <vt:lpstr>IMPRESSORA A LASER</vt:lpstr>
      <vt:lpstr>MULTIFUNCIONAL</vt:lpstr>
      <vt:lpstr>MONITORES DE VÍDEO</vt:lpstr>
      <vt:lpstr>MONITORES DE VÍDEO</vt:lpstr>
      <vt:lpstr>MODEM  E FAX-MODEM</vt:lpstr>
      <vt:lpstr>TIPOS DE MODEM E ROTEADOR</vt:lpstr>
      <vt:lpstr>SCANNERS</vt:lpstr>
      <vt:lpstr>TIPOS DE SCANNERS</vt:lpstr>
      <vt:lpstr>CÂMERA DE VÍDEO</vt:lpstr>
      <vt:lpstr>TIPOS DE ARQUITETURA</vt:lpstr>
      <vt:lpstr>Apresentação do PowerPoint</vt:lpstr>
      <vt:lpstr>VISTA FRONTAL  DE UM COMPUTADOR</vt:lpstr>
      <vt:lpstr>Apresentação do PowerPoint</vt:lpstr>
      <vt:lpstr>VISTA TRASEIRA  DE UM COMPUTADOR</vt:lpstr>
      <vt:lpstr>Conectores do painel traseiro</vt:lpstr>
      <vt:lpstr>TIPOS DE SOFTWARE</vt:lpstr>
      <vt:lpstr>MICROSOFT OFFICE</vt:lpstr>
      <vt:lpstr>LINGUAGENS  DE  PROGRAMAÇÃO</vt:lpstr>
      <vt:lpstr>Apresentação do PowerPoint</vt:lpstr>
      <vt:lpstr>PROFISSÕES  DE  INFORMÁTICA</vt:lpstr>
      <vt:lpstr>Próxima Aula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2011-03-24T01:59:47Z</dcterms:created>
  <dcterms:modified xsi:type="dcterms:W3CDTF">2012-11-21T15:35:02Z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