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6"/>
  </p:notes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74" r:id="rId10"/>
    <p:sldId id="269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8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7755BA-CA06-B049-A3C4-4E04DF8F4B42}" type="datetimeFigureOut">
              <a:rPr lang="en-US" smtClean="0"/>
              <a:t>14/06/13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C17E4-65C7-6245-88EB-E8D799AA9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365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C17E4-65C7-6245-88EB-E8D799AA964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626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D47B-4968-4CBF-B632-5286664A5CFB}" type="datetimeFigureOut">
              <a:rPr lang="pt-BR" smtClean="0"/>
              <a:pPr/>
              <a:t>14/06/13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6304-D304-4054-8202-5A0B01F6F2D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D47B-4968-4CBF-B632-5286664A5CFB}" type="datetimeFigureOut">
              <a:rPr lang="pt-BR" smtClean="0"/>
              <a:pPr/>
              <a:t>14/06/13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6304-D304-4054-8202-5A0B01F6F2D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D47B-4968-4CBF-B632-5286664A5CFB}" type="datetimeFigureOut">
              <a:rPr lang="pt-BR" smtClean="0"/>
              <a:pPr/>
              <a:t>14/06/13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6304-D304-4054-8202-5A0B01F6F2D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D47B-4968-4CBF-B632-5286664A5CFB}" type="datetimeFigureOut">
              <a:rPr lang="pt-BR" smtClean="0"/>
              <a:pPr/>
              <a:t>14/06/13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6304-D304-4054-8202-5A0B01F6F2D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D47B-4968-4CBF-B632-5286664A5CFB}" type="datetimeFigureOut">
              <a:rPr lang="pt-BR" smtClean="0"/>
              <a:pPr/>
              <a:t>14/06/13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6304-D304-4054-8202-5A0B01F6F2D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D47B-4968-4CBF-B632-5286664A5CFB}" type="datetimeFigureOut">
              <a:rPr lang="pt-BR" smtClean="0"/>
              <a:pPr/>
              <a:t>14/06/13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6304-D304-4054-8202-5A0B01F6F2D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D47B-4968-4CBF-B632-5286664A5CFB}" type="datetimeFigureOut">
              <a:rPr lang="pt-BR" smtClean="0"/>
              <a:pPr/>
              <a:t>14/06/13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6304-D304-4054-8202-5A0B01F6F2D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D47B-4968-4CBF-B632-5286664A5CFB}" type="datetimeFigureOut">
              <a:rPr lang="pt-BR" smtClean="0"/>
              <a:pPr/>
              <a:t>14/06/13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6304-D304-4054-8202-5A0B01F6F2D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D47B-4968-4CBF-B632-5286664A5CFB}" type="datetimeFigureOut">
              <a:rPr lang="pt-BR" smtClean="0"/>
              <a:pPr/>
              <a:t>14/06/13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6304-D304-4054-8202-5A0B01F6F2D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D47B-4968-4CBF-B632-5286664A5CFB}" type="datetimeFigureOut">
              <a:rPr lang="pt-BR" smtClean="0"/>
              <a:pPr/>
              <a:t>14/06/13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6304-D304-4054-8202-5A0B01F6F2D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D47B-4968-4CBF-B632-5286664A5CFB}" type="datetimeFigureOut">
              <a:rPr lang="pt-BR" smtClean="0"/>
              <a:pPr/>
              <a:t>14/06/13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6786304-D304-4054-8202-5A0B01F6F2DF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D8BD47B-4968-4CBF-B632-5286664A5CFB}" type="datetimeFigureOut">
              <a:rPr lang="pt-BR" smtClean="0"/>
              <a:pPr/>
              <a:t>14/06/13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6786304-D304-4054-8202-5A0B01F6F2DF}" type="slidenum">
              <a:rPr lang="pt-BR" smtClean="0"/>
              <a:pPr/>
              <a:t>‹#›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s://encrypted-tbn3.gstatic.com/images?q=tbn:ANd9GcSkhAyrvDkIgaYqxlkSYTbiZ2Odv7iWrySWBgquNlSoSOENYkvEFh__9O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24136" cy="14127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 descr="http://www.minhapos.com.br/data/artigos/images/uf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0"/>
            <a:ext cx="1187624" cy="14127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CaixaDeTexto 7"/>
          <p:cNvSpPr txBox="1"/>
          <p:nvPr/>
        </p:nvSpPr>
        <p:spPr>
          <a:xfrm>
            <a:off x="1187624" y="5085184"/>
            <a:ext cx="66967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latin typeface="Comic Sans MS"/>
                <a:cs typeface="Comic Sans MS"/>
              </a:rPr>
              <a:t>Dra. Maria Alves </a:t>
            </a:r>
            <a:r>
              <a:rPr lang="pt-BR" sz="1200" dirty="0" smtClean="0">
                <a:latin typeface="Comic Sans MS"/>
                <a:cs typeface="Comic Sans MS"/>
              </a:rPr>
              <a:t>Barbosa</a:t>
            </a:r>
          </a:p>
          <a:p>
            <a:pPr algn="ctr"/>
            <a:r>
              <a:rPr lang="pt-BR" sz="1200" dirty="0" smtClean="0">
                <a:latin typeface="Comic Sans MS"/>
                <a:cs typeface="Comic Sans MS"/>
              </a:rPr>
              <a:t>Dra</a:t>
            </a:r>
            <a:r>
              <a:rPr lang="pt-BR" sz="1200" dirty="0" smtClean="0">
                <a:latin typeface="Comic Sans MS"/>
                <a:cs typeface="Comic Sans MS"/>
              </a:rPr>
              <a:t>. Marta Carvalho Loures</a:t>
            </a:r>
            <a:r>
              <a:rPr lang="pt-BR" sz="1200" dirty="0" smtClean="0">
                <a:latin typeface="Comic Sans MS"/>
                <a:cs typeface="Comic Sans MS"/>
              </a:rPr>
              <a:t>;</a:t>
            </a:r>
          </a:p>
          <a:p>
            <a:pPr algn="ctr"/>
            <a:r>
              <a:rPr lang="pt-BR" sz="1200" dirty="0" smtClean="0">
                <a:latin typeface="Comic Sans MS"/>
                <a:cs typeface="Comic Sans MS"/>
              </a:rPr>
              <a:t>Esp</a:t>
            </a:r>
            <a:r>
              <a:rPr lang="pt-BR" sz="1200" dirty="0" smtClean="0">
                <a:latin typeface="Comic Sans MS"/>
                <a:cs typeface="Comic Sans MS"/>
              </a:rPr>
              <a:t>. Neide Maria de Lourdes de Morais </a:t>
            </a:r>
            <a:r>
              <a:rPr lang="pt-BR" sz="1200" dirty="0" smtClean="0">
                <a:latin typeface="Comic Sans MS"/>
                <a:cs typeface="Comic Sans MS"/>
              </a:rPr>
              <a:t>Valente</a:t>
            </a:r>
          </a:p>
          <a:p>
            <a:pPr algn="ctr"/>
            <a:r>
              <a:rPr lang="pt-BR" sz="1200" dirty="0" smtClean="0">
                <a:latin typeface="Comic Sans MS"/>
                <a:cs typeface="Comic Sans MS"/>
              </a:rPr>
              <a:t>Dra</a:t>
            </a:r>
            <a:r>
              <a:rPr lang="pt-BR" sz="1200" dirty="0" smtClean="0">
                <a:latin typeface="Comic Sans MS"/>
                <a:cs typeface="Comic Sans MS"/>
              </a:rPr>
              <a:t>. Priscila Valverde de Oliveira </a:t>
            </a:r>
            <a:r>
              <a:rPr lang="pt-BR" sz="1200" dirty="0" smtClean="0">
                <a:latin typeface="Comic Sans MS"/>
                <a:cs typeface="Comic Sans MS"/>
              </a:rPr>
              <a:t>Vitorino</a:t>
            </a:r>
          </a:p>
          <a:p>
            <a:pPr algn="ctr"/>
            <a:r>
              <a:rPr lang="pt-BR" sz="1200" dirty="0" smtClean="0">
                <a:latin typeface="Comic Sans MS"/>
                <a:cs typeface="Comic Sans MS"/>
              </a:rPr>
              <a:t>Dra</a:t>
            </a:r>
            <a:r>
              <a:rPr lang="pt-BR" sz="1200" dirty="0" smtClean="0">
                <a:latin typeface="Comic Sans MS"/>
                <a:cs typeface="Comic Sans MS"/>
              </a:rPr>
              <a:t>. Valeriana de Castro </a:t>
            </a:r>
            <a:r>
              <a:rPr lang="pt-BR" sz="1200" dirty="0" smtClean="0">
                <a:latin typeface="Comic Sans MS"/>
                <a:cs typeface="Comic Sans MS"/>
              </a:rPr>
              <a:t>Guimarães</a:t>
            </a:r>
          </a:p>
          <a:p>
            <a:pPr algn="ctr"/>
            <a:r>
              <a:rPr lang="pt-BR" sz="1200" dirty="0" err="1" smtClean="0">
                <a:latin typeface="Comic Sans MS"/>
                <a:cs typeface="Comic Sans MS"/>
              </a:rPr>
              <a:t>Helloíza</a:t>
            </a:r>
            <a:r>
              <a:rPr lang="pt-BR" sz="1200" dirty="0" smtClean="0">
                <a:latin typeface="Comic Sans MS"/>
                <a:cs typeface="Comic Sans MS"/>
              </a:rPr>
              <a:t> </a:t>
            </a:r>
            <a:r>
              <a:rPr lang="pt-BR" sz="1200" dirty="0" smtClean="0">
                <a:latin typeface="Comic Sans MS"/>
                <a:cs typeface="Comic Sans MS"/>
              </a:rPr>
              <a:t>Leão </a:t>
            </a:r>
            <a:r>
              <a:rPr lang="pt-BR" sz="1200" dirty="0" smtClean="0">
                <a:latin typeface="Comic Sans MS"/>
                <a:cs typeface="Comic Sans MS"/>
              </a:rPr>
              <a:t>Fortunato</a:t>
            </a:r>
          </a:p>
          <a:p>
            <a:pPr algn="ctr"/>
            <a:r>
              <a:rPr lang="pt-BR" sz="1200" dirty="0" err="1" smtClean="0">
                <a:latin typeface="Comic Sans MS"/>
                <a:cs typeface="Comic Sans MS"/>
              </a:rPr>
              <a:t>Pricila</a:t>
            </a:r>
            <a:r>
              <a:rPr lang="pt-BR" sz="1200" dirty="0" smtClean="0">
                <a:latin typeface="Comic Sans MS"/>
                <a:cs typeface="Comic Sans MS"/>
              </a:rPr>
              <a:t> </a:t>
            </a:r>
            <a:r>
              <a:rPr lang="pt-BR" sz="1200" dirty="0" smtClean="0">
                <a:latin typeface="Comic Sans MS"/>
                <a:cs typeface="Comic Sans MS"/>
              </a:rPr>
              <a:t>Silva </a:t>
            </a:r>
            <a:r>
              <a:rPr lang="pt-BR" sz="1200" dirty="0" smtClean="0">
                <a:latin typeface="Comic Sans MS"/>
                <a:cs typeface="Comic Sans MS"/>
              </a:rPr>
              <a:t>Gomes</a:t>
            </a:r>
          </a:p>
          <a:p>
            <a:pPr algn="ctr"/>
            <a:r>
              <a:rPr lang="pt-BR" sz="1200" dirty="0" smtClean="0">
                <a:latin typeface="Comic Sans MS"/>
                <a:cs typeface="Comic Sans MS"/>
              </a:rPr>
              <a:t>Ellen </a:t>
            </a:r>
            <a:r>
              <a:rPr lang="pt-BR" sz="1200" dirty="0" smtClean="0">
                <a:latin typeface="Comic Sans MS"/>
                <a:cs typeface="Comic Sans MS"/>
              </a:rPr>
              <a:t>de Souza </a:t>
            </a:r>
            <a:r>
              <a:rPr lang="pt-BR" sz="1200" dirty="0" err="1" smtClean="0">
                <a:latin typeface="Comic Sans MS"/>
                <a:cs typeface="Comic Sans MS"/>
              </a:rPr>
              <a:t>Lelis</a:t>
            </a:r>
            <a:endParaRPr lang="pt-BR" sz="1200" dirty="0">
              <a:latin typeface="Comic Sans MS"/>
              <a:cs typeface="Comic Sans MS"/>
            </a:endParaRPr>
          </a:p>
        </p:txBody>
      </p:sp>
      <p:sp>
        <p:nvSpPr>
          <p:cNvPr id="14" name="Título 1"/>
          <p:cNvSpPr>
            <a:spLocks noGrp="1"/>
          </p:cNvSpPr>
          <p:nvPr>
            <p:ph type="ctrTitle"/>
          </p:nvPr>
        </p:nvSpPr>
        <p:spPr>
          <a:xfrm>
            <a:off x="0" y="2420888"/>
            <a:ext cx="9144000" cy="2417440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>
                <a:solidFill>
                  <a:srgbClr val="FF9933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pt-BR" sz="3600" dirty="0" smtClean="0">
                <a:solidFill>
                  <a:srgbClr val="FF99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200" dirty="0" smtClean="0">
                <a:solidFill>
                  <a:srgbClr val="FF9933"/>
                </a:solidFill>
                <a:latin typeface="Comic Sans MS"/>
                <a:cs typeface="Comic Sans MS"/>
              </a:rPr>
              <a:t>PERFIL SOCIAL, ECONÔMICO, DE SAÚDE E QUALIDADE DE VIDA DE IDOSOS RESIDENTES NA CIDADE DE GOIÂNIA, </a:t>
            </a:r>
            <a:r>
              <a:rPr lang="pt-BR" sz="3200" dirty="0" smtClean="0">
                <a:solidFill>
                  <a:srgbClr val="FF9933"/>
                </a:solidFill>
                <a:latin typeface="Comic Sans MS"/>
                <a:cs typeface="Comic Sans MS"/>
              </a:rPr>
              <a:t>GOIÁS</a:t>
            </a:r>
            <a:endParaRPr lang="pt-BR" sz="3600" dirty="0">
              <a:solidFill>
                <a:srgbClr val="FF9933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52400" y="1133128"/>
            <a:ext cx="8884096" cy="61724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kumimoji="0" lang="pt-B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</a:t>
            </a:r>
            <a:r>
              <a:rPr kumimoji="0" lang="pt-B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j-ea"/>
                <a:cs typeface="Comic Sans MS"/>
              </a:rPr>
              <a:t>REFERÊNCIAS</a:t>
            </a:r>
            <a:r>
              <a:rPr kumimoji="0" lang="pt-BR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j-ea"/>
                <a:cs typeface="Comic Sans MS"/>
              </a:rPr>
              <a:t> </a:t>
            </a:r>
            <a:endParaRPr kumimoji="0" lang="pt-BR" sz="1400" b="1" i="0" u="none" strike="noStrike" kern="1200" cap="none" spc="0" normalizeH="0" baseline="0" noProof="0" dirty="0">
              <a:ln>
                <a:noFill/>
              </a:ln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Comic Sans MS"/>
              <a:ea typeface="+mj-ea"/>
              <a:cs typeface="Comic Sans MS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1772816"/>
            <a:ext cx="9144000" cy="5724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latin typeface="Comic Sans MS"/>
                <a:cs typeface="Comic Sans MS"/>
              </a:rPr>
              <a:t>ALVES, </a:t>
            </a:r>
            <a:r>
              <a:rPr lang="pt-BR" dirty="0" err="1" smtClean="0">
                <a:latin typeface="Comic Sans MS"/>
                <a:cs typeface="Comic Sans MS"/>
              </a:rPr>
              <a:t>L.C.</a:t>
            </a:r>
            <a:r>
              <a:rPr lang="pt-BR" dirty="0" smtClean="0">
                <a:latin typeface="Comic Sans MS"/>
                <a:cs typeface="Comic Sans MS"/>
              </a:rPr>
              <a:t>; LEIMANN, </a:t>
            </a:r>
            <a:r>
              <a:rPr lang="pt-BR" dirty="0" err="1" smtClean="0">
                <a:latin typeface="Comic Sans MS"/>
                <a:cs typeface="Comic Sans MS"/>
              </a:rPr>
              <a:t>B.C.Q.</a:t>
            </a:r>
            <a:r>
              <a:rPr lang="pt-BR" dirty="0" smtClean="0">
                <a:latin typeface="Comic Sans MS"/>
                <a:cs typeface="Comic Sans MS"/>
              </a:rPr>
              <a:t>; VASCONCELOS, </a:t>
            </a:r>
            <a:r>
              <a:rPr lang="pt-BR" dirty="0" err="1" smtClean="0">
                <a:latin typeface="Comic Sans MS"/>
                <a:cs typeface="Comic Sans MS"/>
              </a:rPr>
              <a:t>M.E.L.</a:t>
            </a:r>
            <a:r>
              <a:rPr lang="pt-BR" dirty="0" smtClean="0">
                <a:latin typeface="Comic Sans MS"/>
                <a:cs typeface="Comic Sans MS"/>
              </a:rPr>
              <a:t> A </a:t>
            </a:r>
            <a:r>
              <a:rPr lang="pt-BR" dirty="0" err="1" smtClean="0">
                <a:latin typeface="Comic Sans MS"/>
                <a:cs typeface="Comic Sans MS"/>
              </a:rPr>
              <a:t>inﬂuência</a:t>
            </a:r>
            <a:r>
              <a:rPr lang="pt-BR" dirty="0" smtClean="0">
                <a:latin typeface="Comic Sans MS"/>
                <a:cs typeface="Comic Sans MS"/>
              </a:rPr>
              <a:t> das doenças crônicas na capacidade funcional dos idosos do Município de São Paulo, Brasil. </a:t>
            </a:r>
            <a:r>
              <a:rPr lang="pt-BR" b="1" dirty="0" smtClean="0">
                <a:latin typeface="Comic Sans MS"/>
                <a:cs typeface="Comic Sans MS"/>
              </a:rPr>
              <a:t>Cadernos de Saúde Pública.</a:t>
            </a:r>
            <a:r>
              <a:rPr lang="pt-BR" dirty="0" smtClean="0">
                <a:latin typeface="Comic Sans MS"/>
                <a:cs typeface="Comic Sans MS"/>
              </a:rPr>
              <a:t> v. 23, n. 8, p. 1924-30, 2007.</a:t>
            </a: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 </a:t>
            </a: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BANDEIRA, </a:t>
            </a:r>
            <a:r>
              <a:rPr lang="pt-BR" dirty="0" err="1" smtClean="0">
                <a:latin typeface="Comic Sans MS"/>
                <a:cs typeface="Comic Sans MS"/>
              </a:rPr>
              <a:t>E.M.F.S.</a:t>
            </a:r>
            <a:r>
              <a:rPr lang="pt-BR" dirty="0" smtClean="0">
                <a:latin typeface="Comic Sans MS"/>
                <a:cs typeface="Comic Sans MS"/>
              </a:rPr>
              <a:t>; PIMENTA, </a:t>
            </a:r>
            <a:r>
              <a:rPr lang="pt-BR" dirty="0" err="1" smtClean="0">
                <a:latin typeface="Comic Sans MS"/>
                <a:cs typeface="Comic Sans MS"/>
              </a:rPr>
              <a:t>F.A.P.</a:t>
            </a:r>
            <a:r>
              <a:rPr lang="pt-BR" dirty="0" smtClean="0">
                <a:latin typeface="Comic Sans MS"/>
                <a:cs typeface="Comic Sans MS"/>
              </a:rPr>
              <a:t>; SOUZA, </a:t>
            </a:r>
            <a:r>
              <a:rPr lang="pt-BR" dirty="0" err="1" smtClean="0">
                <a:latin typeface="Comic Sans MS"/>
                <a:cs typeface="Comic Sans MS"/>
              </a:rPr>
              <a:t>M.C.</a:t>
            </a:r>
            <a:r>
              <a:rPr lang="pt-BR" dirty="0" smtClean="0">
                <a:latin typeface="Comic Sans MS"/>
                <a:cs typeface="Comic Sans MS"/>
              </a:rPr>
              <a:t> </a:t>
            </a:r>
            <a:r>
              <a:rPr lang="pt-BR" b="1" dirty="0" smtClean="0">
                <a:latin typeface="Comic Sans MS"/>
                <a:cs typeface="Comic Sans MS"/>
              </a:rPr>
              <a:t>Atenção à saúde do idoso. </a:t>
            </a:r>
            <a:r>
              <a:rPr lang="pt-BR" dirty="0" smtClean="0">
                <a:latin typeface="Comic Sans MS"/>
                <a:cs typeface="Comic Sans MS"/>
              </a:rPr>
              <a:t>Saúde em casa. Secretaria de Estado de Saúde de Minas Gerais. Belo Horizonte, 1° edição, 2006.</a:t>
            </a: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 </a:t>
            </a: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BRASIL. Ministério do Planejamento, Orçamento e Gestão. Instituto Nacional de Geografia e Estatística (IBGE). Primeiros Resultados do Censo 2010. Disponível em:&lt;http://www.ibge.gov.br/home/estatistica/populacao/censo2010/populacao_por_municipio.shtm&gt; Acesso em: 24 fev. 2011.</a:t>
            </a: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 </a:t>
            </a: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BRASIL. Ministério da Saúde. Estatuto do Idoso. 1. ed., 2.ª </a:t>
            </a:r>
            <a:r>
              <a:rPr lang="pt-BR" dirty="0" err="1" smtClean="0">
                <a:latin typeface="Comic Sans MS"/>
                <a:cs typeface="Comic Sans MS"/>
              </a:rPr>
              <a:t>reimpr</a:t>
            </a:r>
            <a:r>
              <a:rPr lang="pt-BR" dirty="0" smtClean="0">
                <a:latin typeface="Comic Sans MS"/>
                <a:cs typeface="Comic Sans MS"/>
              </a:rPr>
              <a:t>. – Brasília: Ministério da Saúde, 2003.</a:t>
            </a: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 </a:t>
            </a: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DIAS, </a:t>
            </a:r>
            <a:r>
              <a:rPr lang="pt-BR" dirty="0" err="1" smtClean="0">
                <a:latin typeface="Comic Sans MS"/>
                <a:cs typeface="Comic Sans MS"/>
              </a:rPr>
              <a:t>J.A.</a:t>
            </a:r>
            <a:r>
              <a:rPr lang="pt-BR" dirty="0" smtClean="0">
                <a:latin typeface="Comic Sans MS"/>
                <a:cs typeface="Comic Sans MS"/>
              </a:rPr>
              <a:t>; ARREGUY-SENA, C.; PINTO, </a:t>
            </a:r>
            <a:r>
              <a:rPr lang="pt-BR" dirty="0" err="1" smtClean="0">
                <a:latin typeface="Comic Sans MS"/>
                <a:cs typeface="Comic Sans MS"/>
              </a:rPr>
              <a:t>P.F.</a:t>
            </a:r>
            <a:r>
              <a:rPr lang="pt-BR" dirty="0" smtClean="0">
                <a:latin typeface="Comic Sans MS"/>
                <a:cs typeface="Comic Sans MS"/>
              </a:rPr>
              <a:t>; SOUZA, </a:t>
            </a:r>
            <a:r>
              <a:rPr lang="pt-BR" dirty="0" err="1" smtClean="0">
                <a:latin typeface="Comic Sans MS"/>
                <a:cs typeface="Comic Sans MS"/>
              </a:rPr>
              <a:t>L.C.</a:t>
            </a:r>
            <a:r>
              <a:rPr lang="pt-BR" dirty="0" smtClean="0">
                <a:latin typeface="Comic Sans MS"/>
                <a:cs typeface="Comic Sans MS"/>
              </a:rPr>
              <a:t> Ser idoso e o processo do envelhecimento: saúde percebida. </a:t>
            </a:r>
            <a:r>
              <a:rPr lang="pt-BR" b="1" dirty="0" err="1" smtClean="0">
                <a:latin typeface="Comic Sans MS"/>
                <a:cs typeface="Comic Sans MS"/>
              </a:rPr>
              <a:t>Esc</a:t>
            </a:r>
            <a:r>
              <a:rPr lang="pt-BR" b="1" dirty="0" smtClean="0">
                <a:latin typeface="Comic Sans MS"/>
                <a:cs typeface="Comic Sans MS"/>
              </a:rPr>
              <a:t> Anna Nery.</a:t>
            </a:r>
            <a:r>
              <a:rPr lang="pt-BR" dirty="0" smtClean="0">
                <a:latin typeface="Comic Sans MS"/>
                <a:cs typeface="Comic Sans MS"/>
              </a:rPr>
              <a:t>v. 15, n.2 , p. 372-379, 2011.</a:t>
            </a: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 </a:t>
            </a:r>
            <a:endParaRPr lang="pt-BR" sz="2400" dirty="0" smtClean="0">
              <a:latin typeface="Comic Sans MS"/>
              <a:cs typeface="Comic Sans MS"/>
            </a:endParaRPr>
          </a:p>
          <a:p>
            <a:pPr lvl="1" algn="just">
              <a:buFont typeface="Arial" pitchFamily="34" charset="0"/>
              <a:buChar char="•"/>
            </a:pPr>
            <a:endParaRPr lang="pt-BR" sz="24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52400" y="1133128"/>
            <a:ext cx="9144000" cy="61724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lvl="0">
              <a:spcBef>
                <a:spcPct val="0"/>
              </a:spcBef>
            </a:pPr>
            <a:r>
              <a:rPr kumimoji="0" lang="pt-B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</a:t>
            </a:r>
            <a:endParaRPr kumimoji="0" lang="pt-BR" sz="1400" b="1" i="0" u="none" strike="noStrike" kern="1200" cap="none" spc="0" normalizeH="0" baseline="0" noProof="0" dirty="0">
              <a:ln>
                <a:noFill/>
              </a:ln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1196752"/>
            <a:ext cx="9144000" cy="6001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latin typeface="Comic Sans MS"/>
                <a:cs typeface="Comic Sans MS"/>
              </a:rPr>
              <a:t>FLECK, </a:t>
            </a:r>
            <a:r>
              <a:rPr lang="pt-BR" dirty="0" err="1" smtClean="0">
                <a:latin typeface="Comic Sans MS"/>
                <a:cs typeface="Comic Sans MS"/>
              </a:rPr>
              <a:t>M.P.A.</a:t>
            </a:r>
            <a:r>
              <a:rPr lang="pt-BR" dirty="0" smtClean="0">
                <a:latin typeface="Comic Sans MS"/>
                <a:cs typeface="Comic Sans MS"/>
              </a:rPr>
              <a:t> O instrumento de avaliação de qualidade de vida da Organização Mundial de Saúde (WHOQOL-100): características e perspectivas. </a:t>
            </a:r>
            <a:r>
              <a:rPr lang="pt-BR" b="1" dirty="0" smtClean="0">
                <a:latin typeface="Comic Sans MS"/>
                <a:cs typeface="Comic Sans MS"/>
              </a:rPr>
              <a:t>Ciência e Saúde Coletiva.</a:t>
            </a:r>
            <a:r>
              <a:rPr lang="pt-BR" dirty="0" smtClean="0">
                <a:latin typeface="Comic Sans MS"/>
                <a:cs typeface="Comic Sans MS"/>
              </a:rPr>
              <a:t> v. 5, n. 1, p. 33-38, 2000.</a:t>
            </a: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 </a:t>
            </a: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FLECK, M. </a:t>
            </a:r>
            <a:r>
              <a:rPr lang="pt-BR" dirty="0" err="1" smtClean="0">
                <a:latin typeface="Comic Sans MS"/>
                <a:cs typeface="Comic Sans MS"/>
              </a:rPr>
              <a:t>P.A.</a:t>
            </a:r>
            <a:r>
              <a:rPr lang="pt-BR" dirty="0" smtClean="0">
                <a:latin typeface="Comic Sans MS"/>
                <a:cs typeface="Comic Sans MS"/>
              </a:rPr>
              <a:t>; LOUZADA, S.; XAVIER, M. </a:t>
            </a:r>
            <a:r>
              <a:rPr lang="pt-BR" dirty="0" err="1" smtClean="0">
                <a:latin typeface="Comic Sans MS"/>
                <a:cs typeface="Comic Sans MS"/>
              </a:rPr>
              <a:t>et</a:t>
            </a:r>
            <a:r>
              <a:rPr lang="pt-BR" dirty="0" smtClean="0">
                <a:latin typeface="Comic Sans MS"/>
                <a:cs typeface="Comic Sans MS"/>
              </a:rPr>
              <a:t> al. Aplicação da versão em português do instrumento abreviado de avaliação da qualidade de vida “</a:t>
            </a:r>
            <a:r>
              <a:rPr lang="pt-BR" dirty="0" err="1" smtClean="0">
                <a:latin typeface="Comic Sans MS"/>
                <a:cs typeface="Comic Sans MS"/>
              </a:rPr>
              <a:t>WHOQOL-bref</a:t>
            </a:r>
            <a:r>
              <a:rPr lang="pt-BR" dirty="0" smtClean="0">
                <a:latin typeface="Comic Sans MS"/>
                <a:cs typeface="Comic Sans MS"/>
              </a:rPr>
              <a:t>”. </a:t>
            </a:r>
            <a:r>
              <a:rPr lang="pt-BR" b="1" dirty="0" smtClean="0">
                <a:latin typeface="Comic Sans MS"/>
                <a:cs typeface="Comic Sans MS"/>
              </a:rPr>
              <a:t>Revista de Saúde Pública.</a:t>
            </a:r>
            <a:r>
              <a:rPr lang="pt-BR" dirty="0" smtClean="0">
                <a:latin typeface="Comic Sans MS"/>
                <a:cs typeface="Comic Sans MS"/>
              </a:rPr>
              <a:t> v. 34, n. 2, p. 178-183, 2000.</a:t>
            </a: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 </a:t>
            </a: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GIATTI, L.; BARRETO, </a:t>
            </a:r>
            <a:r>
              <a:rPr lang="pt-BR" dirty="0" err="1" smtClean="0">
                <a:latin typeface="Comic Sans MS"/>
                <a:cs typeface="Comic Sans MS"/>
              </a:rPr>
              <a:t>S.M.</a:t>
            </a:r>
            <a:r>
              <a:rPr lang="pt-BR" dirty="0" smtClean="0">
                <a:latin typeface="Comic Sans MS"/>
                <a:cs typeface="Comic Sans MS"/>
              </a:rPr>
              <a:t> Saúde, trabalho e envelhecimento no Brasil. </a:t>
            </a:r>
            <a:r>
              <a:rPr lang="pt-BR" b="1" dirty="0" smtClean="0">
                <a:latin typeface="Comic Sans MS"/>
                <a:cs typeface="Comic Sans MS"/>
              </a:rPr>
              <a:t>Cadernos de Saúde Pública. </a:t>
            </a:r>
            <a:r>
              <a:rPr lang="pt-BR" dirty="0" smtClean="0">
                <a:latin typeface="Comic Sans MS"/>
                <a:cs typeface="Comic Sans MS"/>
              </a:rPr>
              <a:t>v. 19, n. 3, p. 759-771, 2003.</a:t>
            </a: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 </a:t>
            </a: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GUEDES, </a:t>
            </a:r>
            <a:r>
              <a:rPr lang="pt-BR" dirty="0" err="1" smtClean="0">
                <a:latin typeface="Comic Sans MS"/>
                <a:cs typeface="Comic Sans MS"/>
              </a:rPr>
              <a:t>M.V.</a:t>
            </a:r>
            <a:r>
              <a:rPr lang="pt-BR" dirty="0" smtClean="0">
                <a:latin typeface="Comic Sans MS"/>
                <a:cs typeface="Comic Sans MS"/>
              </a:rPr>
              <a:t>C; ARAUJO, </a:t>
            </a:r>
            <a:r>
              <a:rPr lang="pt-BR" dirty="0" err="1" smtClean="0">
                <a:latin typeface="Comic Sans MS"/>
                <a:cs typeface="Comic Sans MS"/>
              </a:rPr>
              <a:t>T.L.</a:t>
            </a:r>
            <a:r>
              <a:rPr lang="pt-BR" dirty="0" smtClean="0">
                <a:latin typeface="Comic Sans MS"/>
                <a:cs typeface="Comic Sans MS"/>
              </a:rPr>
              <a:t>; LOPES, </a:t>
            </a:r>
            <a:r>
              <a:rPr lang="pt-BR" dirty="0" err="1" smtClean="0">
                <a:latin typeface="Comic Sans MS"/>
                <a:cs typeface="Comic Sans MS"/>
              </a:rPr>
              <a:t>M.V.O.</a:t>
            </a:r>
            <a:r>
              <a:rPr lang="pt-BR" dirty="0" smtClean="0">
                <a:latin typeface="Comic Sans MS"/>
                <a:cs typeface="Comic Sans MS"/>
              </a:rPr>
              <a:t>, </a:t>
            </a:r>
            <a:r>
              <a:rPr lang="pt-BR" dirty="0" err="1" smtClean="0">
                <a:latin typeface="Comic Sans MS"/>
                <a:cs typeface="Comic Sans MS"/>
              </a:rPr>
              <a:t>et</a:t>
            </a:r>
            <a:r>
              <a:rPr lang="pt-BR" dirty="0" smtClean="0">
                <a:latin typeface="Comic Sans MS"/>
                <a:cs typeface="Comic Sans MS"/>
              </a:rPr>
              <a:t> al. Barreiras ao tratamento da hipertensão arterial. </a:t>
            </a:r>
            <a:r>
              <a:rPr lang="pt-BR" b="1" dirty="0" smtClean="0">
                <a:latin typeface="Comic Sans MS"/>
                <a:cs typeface="Comic Sans MS"/>
              </a:rPr>
              <a:t>Revista Brasileira de Enfermagem</a:t>
            </a:r>
            <a:r>
              <a:rPr lang="pt-BR" dirty="0" smtClean="0">
                <a:latin typeface="Comic Sans MS"/>
                <a:cs typeface="Comic Sans MS"/>
              </a:rPr>
              <a:t>. v. 64, n. 6, p. 1038-42, 2011. </a:t>
            </a: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 </a:t>
            </a: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LANYAU, Y.; PINEDA, D.; HERNANDEZ, M. Estado nutricional y vitaminas B1 y B2 </a:t>
            </a:r>
            <a:r>
              <a:rPr lang="pt-BR" dirty="0" err="1" smtClean="0">
                <a:latin typeface="Comic Sans MS"/>
                <a:cs typeface="Comic Sans MS"/>
              </a:rPr>
              <a:t>en</a:t>
            </a:r>
            <a:r>
              <a:rPr lang="pt-BR" dirty="0" smtClean="0">
                <a:latin typeface="Comic Sans MS"/>
                <a:cs typeface="Comic Sans MS"/>
              </a:rPr>
              <a:t> </a:t>
            </a:r>
            <a:r>
              <a:rPr lang="pt-BR" dirty="0" err="1" smtClean="0">
                <a:latin typeface="Comic Sans MS"/>
                <a:cs typeface="Comic Sans MS"/>
              </a:rPr>
              <a:t>ancianos</a:t>
            </a:r>
            <a:r>
              <a:rPr lang="pt-BR" dirty="0" smtClean="0">
                <a:latin typeface="Comic Sans MS"/>
                <a:cs typeface="Comic Sans MS"/>
              </a:rPr>
              <a:t> no institucionalizados. </a:t>
            </a:r>
            <a:r>
              <a:rPr lang="pt-BR" b="1" dirty="0" smtClean="0">
                <a:latin typeface="Comic Sans MS"/>
                <a:cs typeface="Comic Sans MS"/>
              </a:rPr>
              <a:t>Revista Cubana </a:t>
            </a:r>
            <a:r>
              <a:rPr lang="pt-BR" b="1" dirty="0" err="1" smtClean="0">
                <a:latin typeface="Comic Sans MS"/>
                <a:cs typeface="Comic Sans MS"/>
              </a:rPr>
              <a:t>Salud</a:t>
            </a:r>
            <a:r>
              <a:rPr lang="pt-BR" b="1" dirty="0" smtClean="0">
                <a:latin typeface="Comic Sans MS"/>
                <a:cs typeface="Comic Sans MS"/>
              </a:rPr>
              <a:t> Publica.</a:t>
            </a:r>
            <a:r>
              <a:rPr lang="pt-BR" dirty="0" smtClean="0">
                <a:latin typeface="Comic Sans MS"/>
                <a:cs typeface="Comic Sans MS"/>
              </a:rPr>
              <a:t> v. 29, p. 209-14, 2003.</a:t>
            </a: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 </a:t>
            </a: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 </a:t>
            </a:r>
            <a:endParaRPr lang="pt-BR" sz="2400" dirty="0" smtClean="0">
              <a:latin typeface="Comic Sans MS"/>
              <a:cs typeface="Comic Sans MS"/>
            </a:endParaRPr>
          </a:p>
          <a:p>
            <a:pPr lvl="1" algn="just">
              <a:buFont typeface="Arial" pitchFamily="34" charset="0"/>
              <a:buChar char="•"/>
            </a:pP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-19305" y="1098173"/>
            <a:ext cx="9144000" cy="6555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latin typeface="Comic Sans MS"/>
                <a:cs typeface="Comic Sans MS"/>
              </a:rPr>
              <a:t>LANYAU, Y.; PINEDA, D.; HERNANDEZ, M. Estado nutricional y vitaminas B1 y B2 </a:t>
            </a:r>
            <a:r>
              <a:rPr lang="pt-BR" dirty="0" err="1" smtClean="0">
                <a:latin typeface="Comic Sans MS"/>
                <a:cs typeface="Comic Sans MS"/>
              </a:rPr>
              <a:t>en</a:t>
            </a:r>
            <a:r>
              <a:rPr lang="pt-BR" dirty="0" smtClean="0">
                <a:latin typeface="Comic Sans MS"/>
                <a:cs typeface="Comic Sans MS"/>
              </a:rPr>
              <a:t> </a:t>
            </a:r>
            <a:r>
              <a:rPr lang="pt-BR" dirty="0" err="1" smtClean="0">
                <a:latin typeface="Comic Sans MS"/>
                <a:cs typeface="Comic Sans MS"/>
              </a:rPr>
              <a:t>ancianos</a:t>
            </a:r>
            <a:r>
              <a:rPr lang="pt-BR" dirty="0" smtClean="0">
                <a:latin typeface="Comic Sans MS"/>
                <a:cs typeface="Comic Sans MS"/>
              </a:rPr>
              <a:t> no institucionalizados. </a:t>
            </a:r>
            <a:r>
              <a:rPr lang="pt-BR" b="1" dirty="0" smtClean="0">
                <a:latin typeface="Comic Sans MS"/>
                <a:cs typeface="Comic Sans MS"/>
              </a:rPr>
              <a:t>Revista Cubana </a:t>
            </a:r>
            <a:r>
              <a:rPr lang="pt-BR" b="1" dirty="0" err="1" smtClean="0">
                <a:latin typeface="Comic Sans MS"/>
                <a:cs typeface="Comic Sans MS"/>
              </a:rPr>
              <a:t>Salud</a:t>
            </a:r>
            <a:r>
              <a:rPr lang="pt-BR" b="1" dirty="0" smtClean="0">
                <a:latin typeface="Comic Sans MS"/>
                <a:cs typeface="Comic Sans MS"/>
              </a:rPr>
              <a:t> Publica.</a:t>
            </a:r>
            <a:r>
              <a:rPr lang="pt-BR" dirty="0" smtClean="0">
                <a:latin typeface="Comic Sans MS"/>
                <a:cs typeface="Comic Sans MS"/>
              </a:rPr>
              <a:t> v. 29, p. 209-14, 2003.</a:t>
            </a: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 </a:t>
            </a: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LYRA JÚNIOR, </a:t>
            </a:r>
            <a:r>
              <a:rPr lang="pt-BR" dirty="0" err="1" smtClean="0">
                <a:latin typeface="Comic Sans MS"/>
                <a:cs typeface="Comic Sans MS"/>
              </a:rPr>
              <a:t>J.D.P.</a:t>
            </a:r>
            <a:r>
              <a:rPr lang="pt-BR" dirty="0" smtClean="0">
                <a:latin typeface="Comic Sans MS"/>
                <a:cs typeface="Comic Sans MS"/>
              </a:rPr>
              <a:t>; AMARAL, </a:t>
            </a:r>
            <a:r>
              <a:rPr lang="pt-BR" dirty="0" err="1" smtClean="0">
                <a:latin typeface="Comic Sans MS"/>
                <a:cs typeface="Comic Sans MS"/>
              </a:rPr>
              <a:t>R.T.</a:t>
            </a:r>
            <a:r>
              <a:rPr lang="pt-BR" dirty="0" smtClean="0">
                <a:latin typeface="Comic Sans MS"/>
                <a:cs typeface="Comic Sans MS"/>
              </a:rPr>
              <a:t>; VEIGA, </a:t>
            </a:r>
            <a:r>
              <a:rPr lang="pt-BR" dirty="0" err="1" smtClean="0">
                <a:latin typeface="Comic Sans MS"/>
                <a:cs typeface="Comic Sans MS"/>
              </a:rPr>
              <a:t>E.V.</a:t>
            </a:r>
            <a:r>
              <a:rPr lang="pt-BR" dirty="0" smtClean="0">
                <a:latin typeface="Comic Sans MS"/>
                <a:cs typeface="Comic Sans MS"/>
              </a:rPr>
              <a:t> </a:t>
            </a:r>
            <a:r>
              <a:rPr lang="pt-BR" dirty="0" err="1" smtClean="0">
                <a:latin typeface="Comic Sans MS"/>
                <a:cs typeface="Comic Sans MS"/>
              </a:rPr>
              <a:t>et</a:t>
            </a:r>
            <a:r>
              <a:rPr lang="pt-BR" dirty="0" smtClean="0">
                <a:latin typeface="Comic Sans MS"/>
                <a:cs typeface="Comic Sans MS"/>
              </a:rPr>
              <a:t> al. </a:t>
            </a:r>
            <a:r>
              <a:rPr lang="pt-BR" b="1" dirty="0" smtClean="0">
                <a:latin typeface="Comic Sans MS"/>
                <a:cs typeface="Comic Sans MS"/>
              </a:rPr>
              <a:t>A </a:t>
            </a:r>
            <a:r>
              <a:rPr lang="pt-BR" b="1" dirty="0" err="1" smtClean="0">
                <a:latin typeface="Comic Sans MS"/>
                <a:cs typeface="Comic Sans MS"/>
              </a:rPr>
              <a:t>farmacoterapia</a:t>
            </a:r>
            <a:r>
              <a:rPr lang="pt-BR" b="1" dirty="0" smtClean="0">
                <a:latin typeface="Comic Sans MS"/>
                <a:cs typeface="Comic Sans MS"/>
              </a:rPr>
              <a:t> no idoso: revisão sobre a abordagem multiprofissional no controle da hipertensão arterial sistêmica.</a:t>
            </a:r>
            <a:r>
              <a:rPr lang="pt-BR" dirty="0" smtClean="0">
                <a:latin typeface="Comic Sans MS"/>
                <a:cs typeface="Comic Sans MS"/>
              </a:rPr>
              <a:t> Revista Latino-Americana de Enfermagem. v. 14, n. 3, p. 14-19, 2006. </a:t>
            </a: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 </a:t>
            </a: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JARDIM, </a:t>
            </a:r>
            <a:r>
              <a:rPr lang="pt-BR" dirty="0" err="1" smtClean="0">
                <a:latin typeface="Comic Sans MS"/>
                <a:cs typeface="Comic Sans MS"/>
              </a:rPr>
              <a:t>V.C.F.S.</a:t>
            </a:r>
            <a:r>
              <a:rPr lang="pt-BR" dirty="0" smtClean="0">
                <a:latin typeface="Comic Sans MS"/>
                <a:cs typeface="Comic Sans MS"/>
              </a:rPr>
              <a:t>; MEDEIROS, </a:t>
            </a:r>
            <a:r>
              <a:rPr lang="pt-BR" dirty="0" err="1" smtClean="0">
                <a:latin typeface="Comic Sans MS"/>
                <a:cs typeface="Comic Sans MS"/>
              </a:rPr>
              <a:t>B.F.</a:t>
            </a:r>
            <a:r>
              <a:rPr lang="pt-BR" dirty="0" smtClean="0">
                <a:latin typeface="Comic Sans MS"/>
                <a:cs typeface="Comic Sans MS"/>
              </a:rPr>
              <a:t>; BRITO </a:t>
            </a:r>
            <a:r>
              <a:rPr lang="pt-BR" dirty="0" err="1" smtClean="0">
                <a:latin typeface="Comic Sans MS"/>
                <a:cs typeface="Comic Sans MS"/>
              </a:rPr>
              <a:t>A.M.</a:t>
            </a:r>
            <a:r>
              <a:rPr lang="pt-BR" dirty="0" smtClean="0">
                <a:latin typeface="Comic Sans MS"/>
                <a:cs typeface="Comic Sans MS"/>
              </a:rPr>
              <a:t> Um olhar sobre o processo do envelhecimento: a percepção de idosos sobre a velhice. </a:t>
            </a:r>
            <a:r>
              <a:rPr lang="pt-BR" b="1" dirty="0" smtClean="0">
                <a:latin typeface="Comic Sans MS"/>
                <a:cs typeface="Comic Sans MS"/>
              </a:rPr>
              <a:t>Revista Brasileira de Geriatria e Gerontologia</a:t>
            </a:r>
            <a:r>
              <a:rPr lang="pt-BR" dirty="0" smtClean="0">
                <a:latin typeface="Comic Sans MS"/>
                <a:cs typeface="Comic Sans MS"/>
              </a:rPr>
              <a:t>.v. 9, n. 2, p. 25-34, 2006.</a:t>
            </a: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 </a:t>
            </a: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PEREIRA, </a:t>
            </a:r>
            <a:r>
              <a:rPr lang="pt-BR" dirty="0" err="1" smtClean="0">
                <a:latin typeface="Comic Sans MS"/>
                <a:cs typeface="Comic Sans MS"/>
              </a:rPr>
              <a:t>R.J.</a:t>
            </a:r>
            <a:r>
              <a:rPr lang="pt-BR" dirty="0" smtClean="0">
                <a:latin typeface="Comic Sans MS"/>
                <a:cs typeface="Comic Sans MS"/>
              </a:rPr>
              <a:t> </a:t>
            </a:r>
            <a:r>
              <a:rPr lang="pt-BR" i="1" dirty="0" err="1" smtClean="0">
                <a:latin typeface="Comic Sans MS"/>
                <a:cs typeface="Comic Sans MS"/>
              </a:rPr>
              <a:t>et</a:t>
            </a:r>
            <a:r>
              <a:rPr lang="pt-BR" i="1" dirty="0" smtClean="0">
                <a:latin typeface="Comic Sans MS"/>
                <a:cs typeface="Comic Sans MS"/>
              </a:rPr>
              <a:t> al</a:t>
            </a:r>
            <a:r>
              <a:rPr lang="pt-BR" dirty="0" smtClean="0">
                <a:latin typeface="Comic Sans MS"/>
                <a:cs typeface="Comic Sans MS"/>
              </a:rPr>
              <a:t>. Contribuição dos domínios físico, social, psicológico e ambiental para a qualidade de vida global de idosos. </a:t>
            </a:r>
            <a:r>
              <a:rPr lang="pt-BR" b="1" dirty="0" smtClean="0">
                <a:latin typeface="Comic Sans MS"/>
                <a:cs typeface="Comic Sans MS"/>
              </a:rPr>
              <a:t>Revista de Psiquiatria do Rio Grande do Sul</a:t>
            </a:r>
            <a:r>
              <a:rPr lang="pt-BR" dirty="0" smtClean="0">
                <a:latin typeface="Comic Sans MS"/>
                <a:cs typeface="Comic Sans MS"/>
              </a:rPr>
              <a:t>. v.5, n. 1, p. 1-16, 2006.</a:t>
            </a: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 </a:t>
            </a: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SIQUEIRA, </a:t>
            </a:r>
            <a:r>
              <a:rPr lang="pt-BR" dirty="0" err="1" smtClean="0">
                <a:latin typeface="Comic Sans MS"/>
                <a:cs typeface="Comic Sans MS"/>
              </a:rPr>
              <a:t>R.L.</a:t>
            </a:r>
            <a:r>
              <a:rPr lang="pt-BR" dirty="0" smtClean="0">
                <a:latin typeface="Comic Sans MS"/>
                <a:cs typeface="Comic Sans MS"/>
              </a:rPr>
              <a:t>; BOTELHO, </a:t>
            </a:r>
            <a:r>
              <a:rPr lang="pt-BR" dirty="0" err="1" smtClean="0">
                <a:latin typeface="Comic Sans MS"/>
                <a:cs typeface="Comic Sans MS"/>
              </a:rPr>
              <a:t>M.I.V.</a:t>
            </a:r>
            <a:r>
              <a:rPr lang="pt-BR" dirty="0" smtClean="0">
                <a:latin typeface="Comic Sans MS"/>
                <a:cs typeface="Comic Sans MS"/>
              </a:rPr>
              <a:t>; COELHO, </a:t>
            </a:r>
            <a:r>
              <a:rPr lang="pt-BR" dirty="0" err="1" smtClean="0">
                <a:latin typeface="Comic Sans MS"/>
                <a:cs typeface="Comic Sans MS"/>
              </a:rPr>
              <a:t>F.M.G.</a:t>
            </a:r>
            <a:r>
              <a:rPr lang="pt-BR" dirty="0" smtClean="0">
                <a:latin typeface="Comic Sans MS"/>
                <a:cs typeface="Comic Sans MS"/>
              </a:rPr>
              <a:t> A velhice: algumas considerações teóricas e conceituais. Ciênc. Saúde Coletiva. v. 7, n. 4, p. 899-906, 2002.</a:t>
            </a: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 </a:t>
            </a: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 </a:t>
            </a:r>
            <a:endParaRPr lang="pt-BR" sz="2400" dirty="0" smtClean="0">
              <a:latin typeface="Comic Sans MS"/>
              <a:cs typeface="Comic Sans MS"/>
            </a:endParaRPr>
          </a:p>
          <a:p>
            <a:pPr lvl="1" algn="just">
              <a:buFont typeface="Arial" pitchFamily="34" charset="0"/>
              <a:buChar char="•"/>
            </a:pP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1997839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 smtClean="0">
                <a:latin typeface="Comic Sans MS"/>
                <a:cs typeface="Comic Sans MS"/>
              </a:rPr>
              <a:t>VARNER, </a:t>
            </a:r>
            <a:r>
              <a:rPr lang="pt-BR" dirty="0" err="1" smtClean="0">
                <a:latin typeface="Comic Sans MS"/>
                <a:cs typeface="Comic Sans MS"/>
              </a:rPr>
              <a:t>J.M.</a:t>
            </a:r>
            <a:r>
              <a:rPr lang="pt-BR" dirty="0" smtClean="0">
                <a:latin typeface="Comic Sans MS"/>
                <a:cs typeface="Comic Sans MS"/>
              </a:rPr>
              <a:t> </a:t>
            </a:r>
            <a:r>
              <a:rPr lang="pt-BR" dirty="0" err="1" smtClean="0">
                <a:latin typeface="Comic Sans MS"/>
                <a:cs typeface="Comic Sans MS"/>
              </a:rPr>
              <a:t>Elders</a:t>
            </a:r>
            <a:r>
              <a:rPr lang="pt-BR" dirty="0" smtClean="0">
                <a:latin typeface="Comic Sans MS"/>
                <a:cs typeface="Comic Sans MS"/>
              </a:rPr>
              <a:t> </a:t>
            </a:r>
            <a:r>
              <a:rPr lang="pt-BR" dirty="0" err="1" smtClean="0">
                <a:latin typeface="Comic Sans MS"/>
                <a:cs typeface="Comic Sans MS"/>
              </a:rPr>
              <a:t>and</a:t>
            </a:r>
            <a:r>
              <a:rPr lang="pt-BR" dirty="0" smtClean="0">
                <a:latin typeface="Comic Sans MS"/>
                <a:cs typeface="Comic Sans MS"/>
              </a:rPr>
              <a:t> </a:t>
            </a:r>
            <a:r>
              <a:rPr lang="pt-BR" dirty="0" err="1" smtClean="0">
                <a:latin typeface="Comic Sans MS"/>
                <a:cs typeface="Comic Sans MS"/>
              </a:rPr>
              <a:t>malnutrition</a:t>
            </a:r>
            <a:r>
              <a:rPr lang="pt-BR" b="1" dirty="0" smtClean="0">
                <a:latin typeface="Comic Sans MS"/>
                <a:cs typeface="Comic Sans MS"/>
              </a:rPr>
              <a:t>. Ala Nurse</a:t>
            </a:r>
            <a:r>
              <a:rPr lang="pt-BR" dirty="0" smtClean="0">
                <a:latin typeface="Comic Sans MS"/>
                <a:cs typeface="Comic Sans MS"/>
              </a:rPr>
              <a:t>. v. 34, p. 22-3, 2007.</a:t>
            </a:r>
          </a:p>
          <a:p>
            <a:pPr algn="just"/>
            <a:endParaRPr lang="pt-BR" dirty="0" smtClean="0">
              <a:latin typeface="Comic Sans MS"/>
              <a:cs typeface="Comic Sans MS"/>
            </a:endParaRP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VIEIRA, </a:t>
            </a:r>
            <a:r>
              <a:rPr lang="pt-BR" dirty="0" err="1" smtClean="0">
                <a:latin typeface="Comic Sans MS"/>
                <a:cs typeface="Comic Sans MS"/>
              </a:rPr>
              <a:t>E.C.</a:t>
            </a:r>
            <a:r>
              <a:rPr lang="pt-BR" dirty="0" smtClean="0">
                <a:latin typeface="Comic Sans MS"/>
                <a:cs typeface="Comic Sans MS"/>
              </a:rPr>
              <a:t> </a:t>
            </a:r>
            <a:r>
              <a:rPr lang="pt-BR" dirty="0" err="1" smtClean="0">
                <a:latin typeface="Comic Sans MS"/>
                <a:cs typeface="Comic Sans MS"/>
              </a:rPr>
              <a:t>et</a:t>
            </a:r>
            <a:r>
              <a:rPr lang="pt-BR" dirty="0" smtClean="0">
                <a:latin typeface="Comic Sans MS"/>
                <a:cs typeface="Comic Sans MS"/>
              </a:rPr>
              <a:t> al</a:t>
            </a:r>
            <a:r>
              <a:rPr lang="pt-BR" i="1" dirty="0" smtClean="0">
                <a:latin typeface="Comic Sans MS"/>
                <a:cs typeface="Comic Sans MS"/>
              </a:rPr>
              <a:t>.</a:t>
            </a:r>
            <a:r>
              <a:rPr lang="pt-BR" dirty="0" smtClean="0">
                <a:latin typeface="Comic Sans MS"/>
                <a:cs typeface="Comic Sans MS"/>
              </a:rPr>
              <a:t> </a:t>
            </a:r>
            <a:r>
              <a:rPr lang="pt-BR" b="1" dirty="0" smtClean="0">
                <a:latin typeface="Comic Sans MS"/>
                <a:cs typeface="Comic Sans MS"/>
              </a:rPr>
              <a:t>Manual de técnicas e procedimentos.</a:t>
            </a:r>
            <a:r>
              <a:rPr lang="pt-BR" dirty="0" smtClean="0">
                <a:latin typeface="Comic Sans MS"/>
                <a:cs typeface="Comic Sans MS"/>
              </a:rPr>
              <a:t> </a:t>
            </a:r>
            <a:r>
              <a:rPr lang="pt-BR" dirty="0" err="1" smtClean="0">
                <a:latin typeface="Comic Sans MS"/>
                <a:cs typeface="Comic Sans MS"/>
              </a:rPr>
              <a:t>Antropometria</a:t>
            </a:r>
            <a:r>
              <a:rPr lang="pt-BR" dirty="0" smtClean="0">
                <a:latin typeface="Comic Sans MS"/>
                <a:cs typeface="Comic Sans MS"/>
              </a:rPr>
              <a:t>, Vigilância Nutricional. Convênio Ministério da Saúde – Universidade Federal de Goiás, 2007.</a:t>
            </a:r>
          </a:p>
          <a:p>
            <a:pPr algn="just"/>
            <a:endParaRPr lang="pt-BR" dirty="0" smtClean="0">
              <a:latin typeface="Comic Sans MS"/>
              <a:cs typeface="Comic Sans MS"/>
            </a:endParaRP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VIEIRA, </a:t>
            </a:r>
            <a:r>
              <a:rPr lang="pt-BR" dirty="0" err="1" smtClean="0">
                <a:latin typeface="Comic Sans MS"/>
                <a:cs typeface="Comic Sans MS"/>
              </a:rPr>
              <a:t>L.A.</a:t>
            </a:r>
            <a:r>
              <a:rPr lang="pt-BR" dirty="0" smtClean="0">
                <a:latin typeface="Comic Sans MS"/>
                <a:cs typeface="Comic Sans MS"/>
              </a:rPr>
              <a:t> </a:t>
            </a:r>
            <a:r>
              <a:rPr lang="pt-BR" b="1" dirty="0" smtClean="0">
                <a:latin typeface="Comic Sans MS"/>
                <a:cs typeface="Comic Sans MS"/>
              </a:rPr>
              <a:t>Principais implicações que afetam a qualidade de vida dos idosos.</a:t>
            </a:r>
            <a:r>
              <a:rPr lang="pt-BR" dirty="0" smtClean="0">
                <a:latin typeface="Comic Sans MS"/>
                <a:cs typeface="Comic Sans MS"/>
              </a:rPr>
              <a:t> Formiga: UFMG, 2012.</a:t>
            </a:r>
          </a:p>
          <a:p>
            <a:pPr algn="just"/>
            <a:r>
              <a:rPr lang="pt-BR" dirty="0" smtClean="0">
                <a:latin typeface="Comic Sans MS"/>
                <a:cs typeface="Comic Sans MS"/>
              </a:rPr>
              <a:t> 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2420888"/>
            <a:ext cx="7851648" cy="1828800"/>
          </a:xfrm>
        </p:spPr>
        <p:txBody>
          <a:bodyPr>
            <a:normAutofit/>
          </a:bodyPr>
          <a:lstStyle/>
          <a:p>
            <a:r>
              <a:rPr lang="pt-BR" sz="9600" dirty="0" smtClean="0">
                <a:solidFill>
                  <a:srgbClr val="FF9933"/>
                </a:solidFill>
                <a:latin typeface="Comic Sans MS"/>
                <a:cs typeface="Comic Sans MS"/>
              </a:rPr>
              <a:t>OBRIGADA!</a:t>
            </a:r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t-BR" sz="9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892480" cy="1752600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buFont typeface="Arial"/>
              <a:buChar char="•"/>
            </a:pPr>
            <a:r>
              <a:rPr lang="pt-BR" sz="2400" dirty="0" smtClean="0">
                <a:latin typeface="Comic Sans MS"/>
                <a:cs typeface="Comic Sans MS"/>
              </a:rPr>
              <a:t>Idosos: </a:t>
            </a:r>
            <a:r>
              <a:rPr lang="pt-BR" sz="2400" dirty="0" smtClean="0">
                <a:latin typeface="Comic Sans MS"/>
                <a:cs typeface="Comic Sans MS"/>
              </a:rPr>
              <a:t>idade </a:t>
            </a:r>
            <a:r>
              <a:rPr lang="pt-BR" sz="2400" dirty="0" smtClean="0">
                <a:latin typeface="Comic Sans MS"/>
                <a:cs typeface="Comic Sans MS"/>
              </a:rPr>
              <a:t>igual ou superior a 60 anos. </a:t>
            </a:r>
          </a:p>
          <a:p>
            <a:pPr algn="just"/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0" y="1124744"/>
            <a:ext cx="9144000" cy="61724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</a:t>
            </a:r>
            <a:r>
              <a:rPr kumimoji="0" lang="pt-B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j-ea"/>
                <a:cs typeface="Comic Sans MS"/>
              </a:rPr>
              <a:t>INTRODUÇÃO</a:t>
            </a:r>
            <a:endParaRPr kumimoji="0" lang="pt-BR" sz="4000" b="1" i="0" u="none" strike="noStrike" kern="1200" cap="none" spc="0" normalizeH="0" baseline="0" noProof="0" dirty="0">
              <a:ln>
                <a:noFill/>
              </a:ln>
              <a:solidFill>
                <a:srgbClr val="FF9933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Comic Sans MS"/>
              <a:ea typeface="+mj-ea"/>
              <a:cs typeface="Comic Sans MS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6948264" y="2492896"/>
            <a:ext cx="1691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dirty="0" smtClean="0">
                <a:latin typeface="Comic Sans MS"/>
                <a:cs typeface="Comic Sans MS"/>
              </a:rPr>
              <a:t>BRASIL, 2003.</a:t>
            </a:r>
            <a:r>
              <a:rPr lang="pt-BR" sz="1200" dirty="0" smtClean="0">
                <a:latin typeface="Comic Sans MS"/>
                <a:cs typeface="Comic Sans MS"/>
              </a:rPr>
              <a:t> </a:t>
            </a:r>
            <a:endParaRPr lang="pt-BR" sz="1200" dirty="0">
              <a:latin typeface="Comic Sans MS"/>
              <a:cs typeface="Comic Sans MS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55615" y="2852936"/>
            <a:ext cx="8636865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/>
              <a:buChar char="•"/>
            </a:pPr>
            <a:r>
              <a:rPr lang="pt-BR" sz="2400" dirty="0" smtClean="0">
                <a:latin typeface="Comic Sans MS"/>
                <a:cs typeface="Comic Sans MS"/>
              </a:rPr>
              <a:t>Br</a:t>
            </a:r>
            <a:r>
              <a:rPr lang="pt-BR" sz="2400" dirty="0" smtClean="0">
                <a:latin typeface="Comic Sans MS"/>
                <a:cs typeface="Comic Sans MS"/>
              </a:rPr>
              <a:t>asil: idosos </a:t>
            </a:r>
            <a:r>
              <a:rPr lang="pt-BR" sz="2400" dirty="0" smtClean="0">
                <a:latin typeface="Comic Sans MS"/>
                <a:cs typeface="Comic Sans MS"/>
              </a:rPr>
              <a:t>representam cerca de 10% da população </a:t>
            </a:r>
            <a:r>
              <a:rPr lang="pt-BR" sz="2400" dirty="0" smtClean="0">
                <a:latin typeface="Comic Sans MS"/>
                <a:cs typeface="Comic Sans MS"/>
              </a:rPr>
              <a:t>geral;</a:t>
            </a:r>
          </a:p>
          <a:p>
            <a:pPr marL="342900" indent="-342900" algn="just">
              <a:lnSpc>
                <a:spcPct val="150000"/>
              </a:lnSpc>
              <a:buFont typeface="Arial"/>
              <a:buChar char="•"/>
            </a:pPr>
            <a:r>
              <a:rPr lang="pt-BR" sz="2400" dirty="0" smtClean="0">
                <a:latin typeface="Comic Sans MS"/>
                <a:cs typeface="Comic Sans MS"/>
              </a:rPr>
              <a:t>Censo </a:t>
            </a:r>
            <a:r>
              <a:rPr lang="pt-BR" sz="2400" dirty="0" smtClean="0">
                <a:latin typeface="Comic Sans MS"/>
                <a:cs typeface="Comic Sans MS"/>
              </a:rPr>
              <a:t>de </a:t>
            </a:r>
            <a:r>
              <a:rPr lang="pt-BR" sz="2400" dirty="0" smtClean="0">
                <a:latin typeface="Comic Sans MS"/>
                <a:cs typeface="Comic Sans MS"/>
              </a:rPr>
              <a:t>2.000: </a:t>
            </a:r>
            <a:r>
              <a:rPr lang="pt-BR" sz="2400" dirty="0" smtClean="0">
                <a:latin typeface="Comic Sans MS"/>
                <a:cs typeface="Comic Sans MS"/>
              </a:rPr>
              <a:t>169,5 milhões de </a:t>
            </a:r>
            <a:r>
              <a:rPr lang="pt-BR" sz="2400" dirty="0" smtClean="0">
                <a:latin typeface="Comic Sans MS"/>
                <a:cs typeface="Comic Sans MS"/>
              </a:rPr>
              <a:t>brasileiros - </a:t>
            </a:r>
            <a:r>
              <a:rPr lang="pt-BR" sz="2400" dirty="0" smtClean="0">
                <a:latin typeface="Comic Sans MS"/>
                <a:cs typeface="Comic Sans MS"/>
              </a:rPr>
              <a:t>15,5 milhões tem 60 anos ou mais, </a:t>
            </a:r>
            <a:endParaRPr lang="pt-BR" sz="2400" dirty="0" smtClean="0">
              <a:latin typeface="Comic Sans MS"/>
              <a:cs typeface="Comic Sans MS"/>
            </a:endParaRPr>
          </a:p>
          <a:p>
            <a:pPr marL="342900" indent="-342900" algn="just">
              <a:lnSpc>
                <a:spcPct val="150000"/>
              </a:lnSpc>
              <a:buFont typeface="Arial"/>
              <a:buChar char="•"/>
            </a:pPr>
            <a:r>
              <a:rPr lang="pt-BR" sz="2400" dirty="0" smtClean="0">
                <a:latin typeface="Comic Sans MS"/>
                <a:cs typeface="Comic Sans MS"/>
              </a:rPr>
              <a:t>Proje</a:t>
            </a:r>
            <a:r>
              <a:rPr lang="pt-BR" sz="2400" dirty="0" smtClean="0">
                <a:latin typeface="Comic Sans MS"/>
                <a:cs typeface="Comic Sans MS"/>
              </a:rPr>
              <a:t>ções: </a:t>
            </a:r>
            <a:r>
              <a:rPr lang="pt-BR" sz="2400" dirty="0" smtClean="0">
                <a:latin typeface="Comic Sans MS"/>
                <a:cs typeface="Comic Sans MS"/>
              </a:rPr>
              <a:t>crescimento </a:t>
            </a:r>
            <a:r>
              <a:rPr lang="pt-BR" sz="2400" dirty="0" smtClean="0">
                <a:latin typeface="Comic Sans MS"/>
                <a:cs typeface="Comic Sans MS"/>
              </a:rPr>
              <a:t>desse grupo populacional para 25 milhões até 2025.</a:t>
            </a:r>
            <a:endParaRPr lang="pt-BR" sz="2400" dirty="0">
              <a:latin typeface="Comic Sans MS"/>
              <a:cs typeface="Comic Sans MS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8561" y="630932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dirty="0" smtClean="0">
                <a:latin typeface="Comic Sans MS"/>
                <a:cs typeface="Comic Sans MS"/>
              </a:rPr>
              <a:t>GIATTI; BARRETO, 2003; PEREIRA </a:t>
            </a:r>
            <a:r>
              <a:rPr lang="pt-BR" sz="1400" i="1" dirty="0" err="1" smtClean="0">
                <a:latin typeface="Comic Sans MS"/>
                <a:cs typeface="Comic Sans MS"/>
              </a:rPr>
              <a:t>et</a:t>
            </a:r>
            <a:r>
              <a:rPr lang="pt-BR" sz="1400" i="1" dirty="0" smtClean="0">
                <a:latin typeface="Comic Sans MS"/>
                <a:cs typeface="Comic Sans MS"/>
              </a:rPr>
              <a:t> al.</a:t>
            </a:r>
            <a:r>
              <a:rPr lang="pt-BR" sz="1400" dirty="0" smtClean="0">
                <a:latin typeface="Comic Sans MS"/>
                <a:cs typeface="Comic Sans MS"/>
              </a:rPr>
              <a:t>, 2006; SIQUEIRA; BOTELHO; COELHO, 2002.</a:t>
            </a:r>
            <a:r>
              <a:rPr lang="pt-BR" sz="1200" dirty="0" smtClean="0">
                <a:latin typeface="Comic Sans MS"/>
                <a:cs typeface="Comic Sans MS"/>
              </a:rPr>
              <a:t> </a:t>
            </a:r>
            <a:endParaRPr lang="pt-BR" sz="12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52400" y="1133128"/>
            <a:ext cx="8740080" cy="61724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</a:t>
            </a:r>
            <a:r>
              <a:rPr kumimoji="0" lang="pt-B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j-ea"/>
                <a:cs typeface="Comic Sans MS"/>
              </a:rPr>
              <a:t>INTRODUÇÃO</a:t>
            </a:r>
            <a:endParaRPr kumimoji="0" lang="pt-BR" sz="1400" b="1" i="0" u="none" strike="noStrike" kern="1200" cap="none" spc="0" normalizeH="0" baseline="0" noProof="0" dirty="0">
              <a:ln>
                <a:noFill/>
              </a:ln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Comic Sans MS"/>
              <a:ea typeface="+mj-ea"/>
              <a:cs typeface="Comic Sans MS"/>
            </a:endParaRPr>
          </a:p>
        </p:txBody>
      </p:sp>
      <p:sp>
        <p:nvSpPr>
          <p:cNvPr id="6" name="Subtítulo 2"/>
          <p:cNvSpPr>
            <a:spLocks noGrp="1"/>
          </p:cNvSpPr>
          <p:nvPr>
            <p:ph type="subTitle" idx="1"/>
          </p:nvPr>
        </p:nvSpPr>
        <p:spPr>
          <a:xfrm>
            <a:off x="179512" y="1916832"/>
            <a:ext cx="8964488" cy="2012234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lnSpc>
                <a:spcPct val="150000"/>
              </a:lnSpc>
              <a:buFont typeface="Arial"/>
              <a:buChar char="•"/>
            </a:pPr>
            <a:r>
              <a:rPr lang="pt-BR" sz="2400" dirty="0" smtClean="0">
                <a:latin typeface="Comic Sans MS"/>
                <a:cs typeface="Comic Sans MS"/>
              </a:rPr>
              <a:t>Com </a:t>
            </a:r>
            <a:r>
              <a:rPr lang="pt-BR" sz="2400" dirty="0" smtClean="0">
                <a:latin typeface="Comic Sans MS"/>
                <a:cs typeface="Comic Sans MS"/>
              </a:rPr>
              <a:t>o envelhecimento ocorrem diversas mudanças que são consideradas fisiológicas. Uma das mais evidentes alterações que acontecem com o aumento da idade cronológica é a mudança nas dimensões corporais. </a:t>
            </a:r>
            <a:endParaRPr lang="pt-BR" sz="2400" dirty="0">
              <a:latin typeface="Comic Sans MS"/>
              <a:cs typeface="Comic Sans MS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7236296" y="3861048"/>
            <a:ext cx="1691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 smtClean="0">
                <a:latin typeface="Comic Sans MS"/>
                <a:cs typeface="Comic Sans MS"/>
              </a:rPr>
              <a:t>VIEIRA, 2007. </a:t>
            </a:r>
            <a:endParaRPr lang="pt-BR" sz="1200" dirty="0">
              <a:latin typeface="Comic Sans MS"/>
              <a:cs typeface="Comic Sans MS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79512" y="4149080"/>
            <a:ext cx="8964488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400" dirty="0" smtClean="0">
                <a:latin typeface="Comic Sans MS"/>
                <a:cs typeface="Comic Sans MS"/>
              </a:rPr>
              <a:t>Além de alterações fisiológicas, a frequência de algumas doenças crônicas aumenta com o </a:t>
            </a:r>
            <a:r>
              <a:rPr lang="pt-BR" sz="2400" dirty="0" err="1" smtClean="0">
                <a:latin typeface="Comic Sans MS"/>
                <a:cs typeface="Comic Sans MS"/>
              </a:rPr>
              <a:t>nvelhecimento</a:t>
            </a:r>
            <a:r>
              <a:rPr lang="pt-BR" sz="2400" dirty="0" smtClean="0">
                <a:latin typeface="Comic Sans MS"/>
                <a:cs typeface="Comic Sans MS"/>
              </a:rPr>
              <a:t>. Dentre os idosos destacam-se a hipertensão arterial e o </a:t>
            </a:r>
            <a:r>
              <a:rPr lang="pt-BR" sz="2400" i="1" dirty="0" smtClean="0">
                <a:latin typeface="Comic Sans MS"/>
                <a:cs typeface="Comic Sans MS"/>
              </a:rPr>
              <a:t>diabetes </a:t>
            </a:r>
            <a:r>
              <a:rPr lang="pt-BR" sz="2400" i="1" dirty="0" err="1" smtClean="0">
                <a:latin typeface="Comic Sans MS"/>
                <a:cs typeface="Comic Sans MS"/>
              </a:rPr>
              <a:t>mellitus</a:t>
            </a:r>
            <a:r>
              <a:rPr lang="pt-BR" sz="2400" dirty="0" smtClean="0">
                <a:latin typeface="Comic Sans MS"/>
                <a:cs typeface="Comic Sans MS"/>
              </a:rPr>
              <a:t>.</a:t>
            </a:r>
            <a:endParaRPr lang="pt-BR" sz="2400" dirty="0">
              <a:latin typeface="Comic Sans MS"/>
              <a:cs typeface="Comic Sans MS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-252536" y="6453336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 smtClean="0">
                <a:latin typeface="Comic Sans MS"/>
                <a:cs typeface="Comic Sans MS"/>
              </a:rPr>
              <a:t>LYRA, 2006. </a:t>
            </a:r>
            <a:endParaRPr lang="pt-BR" sz="12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>
            <a:spLocks noGrp="1"/>
          </p:cNvSpPr>
          <p:nvPr>
            <p:ph type="subTitle" idx="1"/>
          </p:nvPr>
        </p:nvSpPr>
        <p:spPr>
          <a:xfrm>
            <a:off x="323528" y="1916832"/>
            <a:ext cx="8640960" cy="2012234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400" dirty="0" smtClean="0">
                <a:latin typeface="Comic Sans MS"/>
                <a:cs typeface="Comic Sans MS"/>
              </a:rPr>
              <a:t>Devido às alterações fisiológicas do envelhecimento, à presença de doenças, utilização de diversos fármacos e outros contextos </a:t>
            </a:r>
            <a:r>
              <a:rPr lang="pt-BR" sz="2400" dirty="0" err="1" smtClean="0">
                <a:latin typeface="Comic Sans MS"/>
                <a:cs typeface="Comic Sans MS"/>
              </a:rPr>
              <a:t>sóciodemográficos</a:t>
            </a:r>
            <a:r>
              <a:rPr lang="pt-BR" sz="2400" dirty="0" smtClean="0">
                <a:latin typeface="Comic Sans MS"/>
                <a:cs typeface="Comic Sans MS"/>
              </a:rPr>
              <a:t> é pertinente e relevante avaliar a qualidade de vida do idoso.</a:t>
            </a:r>
          </a:p>
          <a:p>
            <a:pPr algn="just">
              <a:buFont typeface="Arial" pitchFamily="34" charset="0"/>
              <a:buChar char="•"/>
            </a:pP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52400" y="1133128"/>
            <a:ext cx="8884096" cy="61724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</a:t>
            </a:r>
            <a:r>
              <a:rPr kumimoji="0" lang="pt-B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j-ea"/>
                <a:cs typeface="Comic Sans MS"/>
              </a:rPr>
              <a:t>INTRODUÇÃO</a:t>
            </a:r>
            <a:endParaRPr kumimoji="0" lang="pt-BR" sz="1400" b="1" i="0" u="none" strike="noStrike" kern="1200" cap="none" spc="0" normalizeH="0" baseline="0" noProof="0" dirty="0">
              <a:ln>
                <a:noFill/>
              </a:ln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51520" y="4365104"/>
            <a:ext cx="8712968" cy="1125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200" dirty="0" smtClean="0">
                <a:latin typeface="Comic Sans MS"/>
                <a:cs typeface="Comic Sans MS"/>
              </a:rPr>
              <a:t>A definição de qualidade de vida foi dada pelo Grupo de Qualidade de Vida da Organização Mundial de Saúde (WHOQOL).</a:t>
            </a:r>
            <a:endParaRPr lang="pt-BR" sz="2200" dirty="0">
              <a:latin typeface="Comic Sans MS"/>
              <a:cs typeface="Comic Sans MS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0" y="6021288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 smtClean="0">
                <a:latin typeface="Comic Sans MS"/>
                <a:cs typeface="Comic Sans MS"/>
              </a:rPr>
              <a:t>FLECK </a:t>
            </a:r>
            <a:r>
              <a:rPr lang="pt-BR" sz="1200" dirty="0" err="1" smtClean="0">
                <a:latin typeface="Comic Sans MS"/>
                <a:cs typeface="Comic Sans MS"/>
              </a:rPr>
              <a:t>et</a:t>
            </a:r>
            <a:r>
              <a:rPr lang="pt-BR" sz="1200" dirty="0" smtClean="0">
                <a:latin typeface="Comic Sans MS"/>
                <a:cs typeface="Comic Sans MS"/>
              </a:rPr>
              <a:t> al., 2006. </a:t>
            </a:r>
            <a:endParaRPr lang="pt-BR" sz="12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52400" y="1133128"/>
            <a:ext cx="8812088" cy="61724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</a:t>
            </a:r>
            <a:r>
              <a:rPr kumimoji="0" lang="pt-B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j-ea"/>
                <a:cs typeface="Comic Sans MS"/>
              </a:rPr>
              <a:t>RELEVÂNCIA</a:t>
            </a:r>
            <a:r>
              <a:rPr kumimoji="0" lang="pt-B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pt-BR" sz="1400" b="1" i="0" u="none" strike="noStrike" kern="1200" cap="none" spc="0" normalizeH="0" baseline="0" noProof="0" dirty="0">
              <a:ln>
                <a:noFill/>
              </a:ln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95536" y="2348880"/>
            <a:ext cx="8424936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 smtClean="0">
                <a:latin typeface="Comic Sans MS"/>
                <a:cs typeface="Comic Sans MS"/>
              </a:rPr>
              <a:t>O </a:t>
            </a:r>
            <a:r>
              <a:rPr lang="pt-BR" sz="2400" dirty="0" smtClean="0">
                <a:latin typeface="Comic Sans MS"/>
                <a:cs typeface="Comic Sans MS"/>
              </a:rPr>
              <a:t>conhecimento das características da população idosa que reside em Goiânia, constitui-se uma ferramenta importante para o </a:t>
            </a:r>
            <a:r>
              <a:rPr lang="pt-BR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planejamento de ações </a:t>
            </a:r>
            <a:r>
              <a:rPr lang="pt-BR" sz="2400" dirty="0" smtClean="0">
                <a:latin typeface="Comic Sans MS"/>
                <a:cs typeface="Comic Sans MS"/>
              </a:rPr>
              <a:t>que visem a melhoria da qualidade da assistência, </a:t>
            </a:r>
            <a:r>
              <a:rPr lang="pt-BR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a capacitação de profissionais </a:t>
            </a:r>
            <a:r>
              <a:rPr lang="pt-BR" sz="2400" dirty="0" smtClean="0">
                <a:latin typeface="Comic Sans MS"/>
                <a:cs typeface="Comic Sans MS"/>
              </a:rPr>
              <a:t>e o </a:t>
            </a:r>
            <a:r>
              <a:rPr lang="pt-BR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desenvolvimento de políticas públicas </a:t>
            </a:r>
            <a:r>
              <a:rPr lang="pt-BR" sz="2400" dirty="0" smtClean="0">
                <a:latin typeface="Comic Sans MS"/>
                <a:cs typeface="Comic Sans MS"/>
              </a:rPr>
              <a:t>voltadas para essa faixa etária da população.</a:t>
            </a:r>
            <a:endParaRPr lang="pt-BR" sz="24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52400" y="1133128"/>
            <a:ext cx="8740080" cy="61724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</a:t>
            </a:r>
            <a:r>
              <a:rPr kumimoji="0" lang="pt-B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j-ea"/>
                <a:cs typeface="Comic Sans MS"/>
              </a:rPr>
              <a:t>OBJETIVO</a:t>
            </a:r>
            <a:r>
              <a:rPr kumimoji="0" lang="pt-BR" sz="4000" b="1" i="0" u="none" strike="noStrike" kern="1200" cap="none" spc="0" normalizeH="0" noProof="0" dirty="0" smtClean="0">
                <a:ln>
                  <a:noFill/>
                </a:ln>
                <a:solidFill>
                  <a:srgbClr val="FF99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j-ea"/>
                <a:cs typeface="Comic Sans MS"/>
              </a:rPr>
              <a:t> GERAL</a:t>
            </a:r>
            <a:r>
              <a:rPr kumimoji="0" lang="pt-B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j-ea"/>
                <a:cs typeface="Comic Sans MS"/>
              </a:rPr>
              <a:t> </a:t>
            </a:r>
            <a:endParaRPr kumimoji="0" lang="pt-BR" sz="1400" b="1" i="0" u="none" strike="noStrike" kern="1200" cap="none" spc="0" normalizeH="0" baseline="0" noProof="0" dirty="0">
              <a:ln>
                <a:noFill/>
              </a:ln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Comic Sans MS"/>
              <a:ea typeface="+mj-ea"/>
              <a:cs typeface="Comic Sans MS"/>
            </a:endParaRPr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683568" y="2420888"/>
            <a:ext cx="7992888" cy="175260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endParaRPr lang="pt-BR" dirty="0" smtClean="0">
              <a:latin typeface="Comic Sans MS"/>
              <a:cs typeface="Comic Sans MS"/>
            </a:endParaRPr>
          </a:p>
          <a:p>
            <a:pPr algn="ctr">
              <a:lnSpc>
                <a:spcPct val="150000"/>
              </a:lnSpc>
            </a:pPr>
            <a:r>
              <a:rPr lang="pt-BR" dirty="0" smtClean="0">
                <a:latin typeface="Comic Sans MS"/>
                <a:cs typeface="Comic Sans MS"/>
              </a:rPr>
              <a:t>Caracterizar </a:t>
            </a:r>
            <a:r>
              <a:rPr lang="pt-BR" dirty="0" smtClean="0">
                <a:latin typeface="Comic Sans MS"/>
                <a:cs typeface="Comic Sans MS"/>
              </a:rPr>
              <a:t>os idosos de Goiânia em relação aos seguintes aspectos: socioeconômico, de saúde e qualidade de vida.</a:t>
            </a:r>
          </a:p>
          <a:p>
            <a:pPr lvl="1">
              <a:buFont typeface="Arial" pitchFamily="34" charset="0"/>
              <a:buChar char="•"/>
            </a:pPr>
            <a:endParaRPr lang="pt-BR" sz="2200" dirty="0" smtClean="0">
              <a:latin typeface="Comic Sans MS"/>
              <a:cs typeface="Comic Sans MS"/>
            </a:endParaRPr>
          </a:p>
          <a:p>
            <a:pPr algn="just">
              <a:buFont typeface="Arial" pitchFamily="34" charset="0"/>
              <a:buChar char="•"/>
            </a:pP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988840"/>
            <a:ext cx="8496944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Arial"/>
              <a:buChar char="•"/>
            </a:pPr>
            <a:r>
              <a:rPr lang="pt-BR" sz="2000" dirty="0" smtClean="0">
                <a:latin typeface="Comic Sans MS"/>
                <a:cs typeface="Comic Sans MS"/>
              </a:rPr>
              <a:t>Identificar </a:t>
            </a:r>
            <a:r>
              <a:rPr lang="pt-BR" sz="2000" dirty="0" smtClean="0">
                <a:latin typeface="Comic Sans MS"/>
                <a:cs typeface="Comic Sans MS"/>
              </a:rPr>
              <a:t>aspectos relacionados a </a:t>
            </a:r>
            <a:r>
              <a:rPr lang="pt-BR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características individuais e sociais</a:t>
            </a:r>
            <a:r>
              <a:rPr lang="pt-BR" sz="2000" dirty="0" smtClean="0">
                <a:latin typeface="Comic Sans MS"/>
                <a:cs typeface="Comic Sans MS"/>
              </a:rPr>
              <a:t> dos indivíduos idosos;</a:t>
            </a:r>
          </a:p>
          <a:p>
            <a:pPr marL="800100" lvl="1" indent="-342900" algn="just">
              <a:lnSpc>
                <a:spcPct val="150000"/>
              </a:lnSpc>
              <a:buFont typeface="Arial"/>
              <a:buChar char="•"/>
            </a:pPr>
            <a:r>
              <a:rPr lang="pt-BR" sz="2000" dirty="0" smtClean="0">
                <a:latin typeface="Comic Sans MS"/>
                <a:cs typeface="Comic Sans MS"/>
              </a:rPr>
              <a:t>Caracterizar o idoso quanto a presença de </a:t>
            </a:r>
            <a:r>
              <a:rPr lang="pt-BR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diagnósticos </a:t>
            </a:r>
            <a:r>
              <a:rPr lang="pt-BR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clínicos</a:t>
            </a:r>
            <a:r>
              <a:rPr lang="pt-BR" sz="2000" dirty="0" smtClean="0">
                <a:latin typeface="Comic Sans MS"/>
                <a:cs typeface="Comic Sans MS"/>
              </a:rPr>
              <a:t>;</a:t>
            </a:r>
          </a:p>
          <a:p>
            <a:pPr marL="800100" lvl="1" indent="-342900" algn="just">
              <a:lnSpc>
                <a:spcPct val="150000"/>
              </a:lnSpc>
              <a:buFont typeface="Arial"/>
              <a:buChar char="•"/>
            </a:pPr>
            <a:r>
              <a:rPr lang="pt-BR" sz="2000" dirty="0">
                <a:latin typeface="Comic Sans MS"/>
                <a:cs typeface="Comic Sans MS"/>
              </a:rPr>
              <a:t>Verificar </a:t>
            </a:r>
            <a:r>
              <a:rPr lang="pt-BR" sz="2000" dirty="0">
                <a:solidFill>
                  <a:srgbClr val="FF0000"/>
                </a:solidFill>
                <a:latin typeface="Comic Sans MS"/>
                <a:cs typeface="Comic Sans MS"/>
              </a:rPr>
              <a:t>medidas antropométricas, pressão arterial e glicemia capilar</a:t>
            </a:r>
            <a:r>
              <a:rPr lang="pt-BR" sz="2000" dirty="0">
                <a:latin typeface="Comic Sans MS"/>
                <a:cs typeface="Comic Sans MS"/>
              </a:rPr>
              <a:t> dos idosos selecionados;</a:t>
            </a:r>
          </a:p>
          <a:p>
            <a:pPr marL="800100" lvl="1" indent="-342900" algn="just">
              <a:lnSpc>
                <a:spcPct val="150000"/>
              </a:lnSpc>
              <a:buFont typeface="Arial"/>
              <a:buChar char="•"/>
            </a:pPr>
            <a:r>
              <a:rPr lang="pt-BR" sz="2000" dirty="0">
                <a:latin typeface="Comic Sans MS"/>
                <a:cs typeface="Comic Sans MS"/>
              </a:rPr>
              <a:t>Avaliar a </a:t>
            </a:r>
            <a:r>
              <a:rPr lang="pt-BR" sz="2000" dirty="0">
                <a:solidFill>
                  <a:srgbClr val="FF0000"/>
                </a:solidFill>
                <a:latin typeface="Comic Sans MS"/>
                <a:cs typeface="Comic Sans MS"/>
              </a:rPr>
              <a:t>qualidade de vida </a:t>
            </a:r>
            <a:r>
              <a:rPr lang="pt-BR" sz="2000" dirty="0">
                <a:latin typeface="Comic Sans MS"/>
                <a:cs typeface="Comic Sans MS"/>
              </a:rPr>
              <a:t>dos idosos de Goiânia;</a:t>
            </a:r>
          </a:p>
          <a:p>
            <a:pPr marL="800100" lvl="1" indent="-342900" algn="just">
              <a:lnSpc>
                <a:spcPct val="150000"/>
              </a:lnSpc>
              <a:buFont typeface="Arial"/>
              <a:buChar char="•"/>
            </a:pPr>
            <a:r>
              <a:rPr lang="pt-BR" sz="2000" dirty="0" smtClean="0">
                <a:latin typeface="Comic Sans MS"/>
                <a:cs typeface="Comic Sans MS"/>
              </a:rPr>
              <a:t>Avaliar </a:t>
            </a:r>
            <a:r>
              <a:rPr lang="pt-BR" sz="2000" dirty="0">
                <a:latin typeface="Comic Sans MS"/>
                <a:cs typeface="Comic Sans MS"/>
              </a:rPr>
              <a:t>a </a:t>
            </a:r>
            <a:r>
              <a:rPr lang="pt-BR" sz="2000" dirty="0">
                <a:solidFill>
                  <a:srgbClr val="FF0000"/>
                </a:solidFill>
                <a:latin typeface="Comic Sans MS"/>
                <a:cs typeface="Comic Sans MS"/>
              </a:rPr>
              <a:t>frequência de imunização obrigatória </a:t>
            </a:r>
            <a:r>
              <a:rPr lang="pt-BR" sz="2000" dirty="0">
                <a:latin typeface="Comic Sans MS"/>
                <a:cs typeface="Comic Sans MS"/>
              </a:rPr>
              <a:t>para o idoso;</a:t>
            </a:r>
          </a:p>
          <a:p>
            <a:pPr marL="800100" lvl="1" indent="-342900" algn="just">
              <a:lnSpc>
                <a:spcPct val="150000"/>
              </a:lnSpc>
              <a:buFont typeface="Arial"/>
              <a:buChar char="•"/>
            </a:pPr>
            <a:r>
              <a:rPr lang="pt-BR" sz="2000" dirty="0">
                <a:latin typeface="Comic Sans MS"/>
                <a:cs typeface="Comic Sans MS"/>
              </a:rPr>
              <a:t>Caracterizar os </a:t>
            </a:r>
            <a:r>
              <a:rPr lang="pt-BR" sz="2000" dirty="0">
                <a:solidFill>
                  <a:srgbClr val="FF0000"/>
                </a:solidFill>
                <a:latin typeface="Comic Sans MS"/>
                <a:cs typeface="Comic Sans MS"/>
              </a:rPr>
              <a:t>aspectos </a:t>
            </a:r>
            <a:r>
              <a:rPr lang="pt-BR" sz="2000" dirty="0" err="1">
                <a:solidFill>
                  <a:srgbClr val="FF0000"/>
                </a:solidFill>
                <a:latin typeface="Comic Sans MS"/>
                <a:cs typeface="Comic Sans MS"/>
              </a:rPr>
              <a:t>audiológicos</a:t>
            </a:r>
            <a:r>
              <a:rPr lang="pt-BR" sz="20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pt-BR" sz="2000" dirty="0">
                <a:latin typeface="Comic Sans MS"/>
                <a:cs typeface="Comic Sans MS"/>
              </a:rPr>
              <a:t>do idoso.</a:t>
            </a:r>
          </a:p>
          <a:p>
            <a:pPr lvl="1" algn="just">
              <a:buFont typeface="Arial" pitchFamily="34" charset="0"/>
              <a:buChar char="•"/>
            </a:pPr>
            <a:endParaRPr lang="pt-BR" sz="2000" dirty="0">
              <a:latin typeface="Comic Sans MS"/>
              <a:cs typeface="Comic Sans MS"/>
            </a:endParaRPr>
          </a:p>
          <a:p>
            <a:pPr lvl="1" algn="just">
              <a:buFont typeface="Arial" pitchFamily="34" charset="0"/>
              <a:buChar char="•"/>
            </a:pPr>
            <a:endParaRPr lang="pt-BR" sz="2000" dirty="0">
              <a:latin typeface="Comic Sans MS"/>
              <a:cs typeface="Comic Sans MS"/>
            </a:endParaRPr>
          </a:p>
          <a:p>
            <a:pPr marL="800100" lvl="1" indent="-342900" algn="just">
              <a:lnSpc>
                <a:spcPct val="150000"/>
              </a:lnSpc>
              <a:buFont typeface="Arial"/>
              <a:buChar char="•"/>
            </a:pPr>
            <a:endParaRPr lang="pt-BR" sz="2000" dirty="0" smtClean="0">
              <a:latin typeface="Comic Sans MS"/>
              <a:cs typeface="Comic Sans MS"/>
            </a:endParaRPr>
          </a:p>
          <a:p>
            <a:pPr lvl="1" algn="just">
              <a:buFont typeface="Arial" pitchFamily="34" charset="0"/>
              <a:buChar char="•"/>
            </a:pPr>
            <a:endParaRPr lang="pt-BR" sz="2000" dirty="0" smtClean="0">
              <a:latin typeface="Comic Sans MS"/>
              <a:cs typeface="Comic Sans MS"/>
            </a:endParaRPr>
          </a:p>
          <a:p>
            <a:pPr lvl="1" algn="just">
              <a:buFont typeface="Arial" pitchFamily="34" charset="0"/>
              <a:buChar char="•"/>
            </a:pPr>
            <a:endParaRPr lang="pt-BR" sz="2000" dirty="0">
              <a:latin typeface="Comic Sans MS"/>
              <a:cs typeface="Comic Sans MS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23528" y="1133128"/>
            <a:ext cx="8568952" cy="61724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kumimoji="0" lang="pt-B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</a:t>
            </a:r>
            <a:r>
              <a:rPr kumimoji="0" lang="pt-B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j-ea"/>
                <a:cs typeface="Comic Sans MS"/>
              </a:rPr>
              <a:t>OBJETIVOS ESPEC</a:t>
            </a:r>
            <a:r>
              <a:rPr kumimoji="0" lang="pt-B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j-ea"/>
                <a:cs typeface="Comic Sans MS"/>
              </a:rPr>
              <a:t>ÍFICOS</a:t>
            </a:r>
            <a:endParaRPr kumimoji="0" lang="pt-BR" sz="1400" b="1" i="0" u="none" strike="noStrike" kern="1200" cap="none" spc="0" normalizeH="0" baseline="0" noProof="0" dirty="0">
              <a:ln>
                <a:noFill/>
              </a:ln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52400" y="1133128"/>
            <a:ext cx="8740080" cy="61724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kumimoji="0" lang="pt-B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</a:t>
            </a:r>
            <a:r>
              <a:rPr kumimoji="0" lang="pt-B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j-ea"/>
                <a:cs typeface="Comic Sans MS"/>
              </a:rPr>
              <a:t> METODOLOGIA</a:t>
            </a:r>
            <a:r>
              <a:rPr kumimoji="0" lang="pt-BR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j-ea"/>
                <a:cs typeface="Comic Sans MS"/>
              </a:rPr>
              <a:t> </a:t>
            </a:r>
            <a:endParaRPr kumimoji="0" lang="pt-BR" sz="1400" b="1" i="0" u="none" strike="noStrike" kern="1200" cap="none" spc="0" normalizeH="0" baseline="0" noProof="0" dirty="0">
              <a:ln>
                <a:noFill/>
              </a:ln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Comic Sans MS"/>
              <a:ea typeface="+mj-ea"/>
              <a:cs typeface="Comic Sans MS"/>
            </a:endParaRPr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79512" y="1916832"/>
            <a:ext cx="8964488" cy="4752528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buFont typeface="Arial"/>
              <a:buChar char="•"/>
            </a:pPr>
            <a:r>
              <a:rPr lang="pt-BR" sz="2400" dirty="0" smtClean="0">
                <a:latin typeface="Comic Sans MS"/>
                <a:cs typeface="Comic Sans MS"/>
              </a:rPr>
              <a:t>Amostra</a:t>
            </a:r>
            <a:r>
              <a:rPr lang="pt-BR" sz="2400" dirty="0" smtClean="0">
                <a:latin typeface="Comic Sans MS"/>
                <a:cs typeface="Comic Sans MS"/>
              </a:rPr>
              <a:t>: estratificada, por conglomerado calculada </a:t>
            </a:r>
            <a:r>
              <a:rPr lang="pt-BR" sz="2400" dirty="0" smtClean="0">
                <a:latin typeface="Comic Sans MS"/>
                <a:cs typeface="Comic Sans MS"/>
              </a:rPr>
              <a:t>à partir da população de idosos de Goiânia.</a:t>
            </a:r>
            <a:endParaRPr lang="pt-BR" sz="2400" dirty="0" smtClean="0">
              <a:latin typeface="Comic Sans MS"/>
              <a:cs typeface="Comic Sans MS"/>
            </a:endParaRPr>
          </a:p>
          <a:p>
            <a:pPr marL="342900" indent="-342900" algn="just">
              <a:lnSpc>
                <a:spcPct val="150000"/>
              </a:lnSpc>
              <a:buFont typeface="Arial"/>
              <a:buChar char="•"/>
            </a:pPr>
            <a:r>
              <a:rPr lang="pt-BR" sz="2400" dirty="0" smtClean="0">
                <a:latin typeface="Comic Sans MS"/>
                <a:cs typeface="Comic Sans MS"/>
              </a:rPr>
              <a:t>Equipe de coleta;</a:t>
            </a:r>
          </a:p>
          <a:p>
            <a:pPr marL="342900" indent="-342900" algn="just">
              <a:lnSpc>
                <a:spcPct val="150000"/>
              </a:lnSpc>
              <a:buFont typeface="Arial"/>
              <a:buChar char="•"/>
            </a:pPr>
            <a:r>
              <a:rPr lang="pt-BR" sz="2400" dirty="0" smtClean="0">
                <a:latin typeface="Comic Sans MS"/>
                <a:cs typeface="Comic Sans MS"/>
              </a:rPr>
              <a:t>Critérios de inclusão e exclusão;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pt-BR" sz="2400" dirty="0" smtClean="0">
              <a:latin typeface="Comic Sans MS"/>
              <a:cs typeface="Comic Sans MS"/>
            </a:endParaRPr>
          </a:p>
          <a:p>
            <a:pPr lvl="1" algn="just">
              <a:buFont typeface="Arial" pitchFamily="34" charset="0"/>
              <a:buChar char="•"/>
            </a:pPr>
            <a:endParaRPr lang="pt-BR" sz="2200" dirty="0" smtClean="0">
              <a:latin typeface="Comic Sans MS"/>
              <a:cs typeface="Comic Sans MS"/>
            </a:endParaRPr>
          </a:p>
          <a:p>
            <a:pPr algn="just">
              <a:buFont typeface="Arial" pitchFamily="34" charset="0"/>
              <a:buChar char="•"/>
            </a:pPr>
            <a:endParaRPr lang="pt-BR" sz="24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52400" y="1133128"/>
            <a:ext cx="8991600" cy="61724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kumimoji="0" lang="pt-B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</a:t>
            </a:r>
            <a:r>
              <a:rPr kumimoji="0" lang="pt-B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j-ea"/>
                <a:cs typeface="Comic Sans MS"/>
              </a:rPr>
              <a:t>METODOLOGIA</a:t>
            </a:r>
            <a:r>
              <a:rPr kumimoji="0" lang="pt-BR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j-ea"/>
                <a:cs typeface="Comic Sans MS"/>
              </a:rPr>
              <a:t> </a:t>
            </a:r>
            <a:endParaRPr kumimoji="0" lang="pt-BR" sz="1400" b="1" i="0" u="none" strike="noStrike" kern="1200" cap="none" spc="0" normalizeH="0" baseline="0" noProof="0" dirty="0">
              <a:ln>
                <a:noFill/>
              </a:ln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Comic Sans MS"/>
              <a:ea typeface="+mj-ea"/>
              <a:cs typeface="Comic Sans MS"/>
            </a:endParaRPr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964488" cy="4752528"/>
          </a:xfrm>
        </p:spPr>
        <p:txBody>
          <a:bodyPr>
            <a:normAutofit fontScale="92500" lnSpcReduction="20000"/>
          </a:bodyPr>
          <a:lstStyle/>
          <a:p>
            <a:pPr marL="342900" indent="-342900" algn="just">
              <a:lnSpc>
                <a:spcPct val="150000"/>
              </a:lnSpc>
              <a:buFont typeface="Arial"/>
              <a:buChar char="•"/>
            </a:pPr>
            <a:r>
              <a:rPr lang="pt-BR" sz="2400" dirty="0" smtClean="0">
                <a:latin typeface="Comic Sans MS"/>
                <a:cs typeface="Comic Sans MS"/>
              </a:rPr>
              <a:t>Aplicação </a:t>
            </a:r>
            <a:r>
              <a:rPr lang="pt-BR" sz="2400" dirty="0">
                <a:latin typeface="Comic Sans MS"/>
                <a:cs typeface="Comic Sans MS"/>
              </a:rPr>
              <a:t>do TCLE</a:t>
            </a:r>
          </a:p>
          <a:p>
            <a:pPr marL="342900" indent="-342900" algn="just">
              <a:lnSpc>
                <a:spcPct val="150000"/>
              </a:lnSpc>
              <a:buFont typeface="Arial"/>
              <a:buChar char="•"/>
            </a:pPr>
            <a:r>
              <a:rPr lang="pt-BR" sz="2400" dirty="0" smtClean="0">
                <a:latin typeface="Comic Sans MS"/>
                <a:cs typeface="Comic Sans MS"/>
              </a:rPr>
              <a:t>Exame Físico:</a:t>
            </a:r>
          </a:p>
          <a:p>
            <a:pPr marL="800100" lvl="1" indent="-342900" algn="just">
              <a:lnSpc>
                <a:spcPct val="150000"/>
              </a:lnSpc>
              <a:buFont typeface="Arial"/>
              <a:buChar char="•"/>
            </a:pPr>
            <a:r>
              <a:rPr lang="pt-BR" sz="2200" dirty="0" smtClean="0">
                <a:latin typeface="Comic Sans MS"/>
                <a:cs typeface="Comic Sans MS"/>
                <a:sym typeface="Wingdings" pitchFamily="2" charset="2"/>
              </a:rPr>
              <a:t>Peso </a:t>
            </a:r>
          </a:p>
          <a:p>
            <a:pPr marL="800100" lvl="1" indent="-342900" algn="just">
              <a:lnSpc>
                <a:spcPct val="150000"/>
              </a:lnSpc>
              <a:buFont typeface="Arial"/>
              <a:buChar char="•"/>
            </a:pPr>
            <a:r>
              <a:rPr lang="pt-BR" sz="2400" dirty="0" smtClean="0">
                <a:latin typeface="Comic Sans MS"/>
                <a:cs typeface="Comic Sans MS"/>
                <a:sym typeface="Wingdings" pitchFamily="2" charset="2"/>
              </a:rPr>
              <a:t>Altura </a:t>
            </a:r>
          </a:p>
          <a:p>
            <a:pPr marL="800100" lvl="1" indent="-342900" algn="just">
              <a:lnSpc>
                <a:spcPct val="150000"/>
              </a:lnSpc>
              <a:buFont typeface="Arial"/>
              <a:buChar char="•"/>
            </a:pPr>
            <a:r>
              <a:rPr lang="pt-BR" sz="2400" dirty="0" smtClean="0">
                <a:latin typeface="Comic Sans MS"/>
                <a:cs typeface="Comic Sans MS"/>
                <a:sym typeface="Wingdings" pitchFamily="2" charset="2"/>
              </a:rPr>
              <a:t>Circunferência </a:t>
            </a:r>
            <a:r>
              <a:rPr lang="pt-BR" sz="2400" dirty="0">
                <a:latin typeface="Comic Sans MS"/>
                <a:cs typeface="Comic Sans MS"/>
                <a:sym typeface="Wingdings" pitchFamily="2" charset="2"/>
              </a:rPr>
              <a:t>da Cintura </a:t>
            </a:r>
            <a:endParaRPr lang="pt-BR" dirty="0">
              <a:latin typeface="Comic Sans MS"/>
              <a:cs typeface="Comic Sans MS"/>
              <a:sym typeface="Wingdings" pitchFamily="2" charset="2"/>
            </a:endParaRPr>
          </a:p>
          <a:p>
            <a:pPr marL="800100" lvl="1" indent="-342900" algn="just">
              <a:lnSpc>
                <a:spcPct val="150000"/>
              </a:lnSpc>
              <a:buFont typeface="Arial"/>
              <a:buChar char="•"/>
            </a:pPr>
            <a:r>
              <a:rPr lang="pt-BR" sz="2400" dirty="0" smtClean="0">
                <a:latin typeface="Comic Sans MS"/>
                <a:cs typeface="Comic Sans MS"/>
                <a:sym typeface="Wingdings" pitchFamily="2" charset="2"/>
              </a:rPr>
              <a:t>P.A </a:t>
            </a:r>
          </a:p>
          <a:p>
            <a:pPr marL="800100" lvl="1" indent="-342900" algn="just">
              <a:lnSpc>
                <a:spcPct val="150000"/>
              </a:lnSpc>
              <a:buFont typeface="Arial"/>
              <a:buChar char="•"/>
            </a:pPr>
            <a:r>
              <a:rPr lang="pt-BR" sz="2400" dirty="0" smtClean="0">
                <a:latin typeface="Comic Sans MS"/>
                <a:cs typeface="Comic Sans MS"/>
                <a:sym typeface="Wingdings" pitchFamily="2" charset="2"/>
              </a:rPr>
              <a:t>Glicemia </a:t>
            </a:r>
            <a:r>
              <a:rPr lang="pt-BR" sz="2400" dirty="0">
                <a:latin typeface="Comic Sans MS"/>
                <a:cs typeface="Comic Sans MS"/>
                <a:sym typeface="Wingdings" pitchFamily="2" charset="2"/>
              </a:rPr>
              <a:t>capilar</a:t>
            </a:r>
          </a:p>
          <a:p>
            <a:pPr marL="342900" indent="-342900" algn="just">
              <a:lnSpc>
                <a:spcPct val="150000"/>
              </a:lnSpc>
              <a:buFont typeface="Arial"/>
              <a:buChar char="•"/>
            </a:pPr>
            <a:r>
              <a:rPr lang="pt-BR" sz="2400" dirty="0" smtClean="0">
                <a:latin typeface="Comic Sans MS"/>
                <a:cs typeface="Comic Sans MS"/>
                <a:sym typeface="Wingdings" pitchFamily="2" charset="2"/>
              </a:rPr>
              <a:t>Questionários (WHOQOL </a:t>
            </a:r>
            <a:r>
              <a:rPr lang="pt-BR" sz="2400" dirty="0" err="1" smtClean="0">
                <a:latin typeface="Comic Sans MS"/>
                <a:cs typeface="Comic Sans MS"/>
                <a:sym typeface="Wingdings" pitchFamily="2" charset="2"/>
              </a:rPr>
              <a:t>Bref</a:t>
            </a:r>
            <a:r>
              <a:rPr lang="pt-BR" sz="2400" dirty="0" smtClean="0">
                <a:latin typeface="Comic Sans MS"/>
                <a:cs typeface="Comic Sans MS"/>
                <a:sym typeface="Wingdings" pitchFamily="2" charset="2"/>
              </a:rPr>
              <a:t> </a:t>
            </a:r>
            <a:r>
              <a:rPr lang="pt-BR" sz="2400" dirty="0">
                <a:latin typeface="Comic Sans MS"/>
                <a:cs typeface="Comic Sans MS"/>
                <a:sym typeface="Wingdings" pitchFamily="2" charset="2"/>
              </a:rPr>
              <a:t>e </a:t>
            </a:r>
            <a:r>
              <a:rPr lang="pt-BR" sz="2400" dirty="0" err="1">
                <a:latin typeface="Comic Sans MS"/>
                <a:cs typeface="Comic Sans MS"/>
                <a:sym typeface="Wingdings" pitchFamily="2" charset="2"/>
              </a:rPr>
              <a:t>Old</a:t>
            </a:r>
            <a:r>
              <a:rPr lang="pt-BR" sz="2400" dirty="0">
                <a:latin typeface="Comic Sans MS"/>
                <a:cs typeface="Comic Sans MS"/>
                <a:sym typeface="Wingdings" pitchFamily="2" charset="2"/>
              </a:rPr>
              <a:t>)</a:t>
            </a:r>
            <a:endParaRPr lang="pt-BR" sz="2400" dirty="0">
              <a:latin typeface="Comic Sans MS"/>
              <a:cs typeface="Comic Sans MS"/>
            </a:endParaRPr>
          </a:p>
          <a:p>
            <a:pPr marL="342900" indent="-342900" algn="just">
              <a:lnSpc>
                <a:spcPct val="150000"/>
              </a:lnSpc>
              <a:buFont typeface="Arial"/>
              <a:buChar char="•"/>
            </a:pPr>
            <a:r>
              <a:rPr lang="pt-BR" sz="2400" dirty="0" smtClean="0">
                <a:latin typeface="Comic Sans MS"/>
                <a:cs typeface="Comic Sans MS"/>
              </a:rPr>
              <a:t>Análise </a:t>
            </a:r>
            <a:r>
              <a:rPr lang="pt-BR" sz="2400" dirty="0" smtClean="0">
                <a:latin typeface="Comic Sans MS"/>
                <a:cs typeface="Comic Sans MS"/>
              </a:rPr>
              <a:t>dos dados;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Arial" pitchFamily="34" charset="0"/>
              <a:buChar char="•"/>
            </a:pPr>
            <a:endParaRPr lang="pt-BR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234</TotalTime>
  <Words>699</Words>
  <Application>Microsoft Macintosh PowerPoint</Application>
  <PresentationFormat>On-screen Show (4:3)</PresentationFormat>
  <Paragraphs>100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Fluxo</vt:lpstr>
      <vt:lpstr>     PERFIL SOCIAL, ECONÔMICO, DE SAÚDE E QUALIDADE DE VIDA DE IDOSOS RESIDENTES NA CIDADE DE GOIÂNIA, GOIÁS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OBRIGADA!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Ellen</dc:creator>
  <cp:lastModifiedBy>Priscila Valverde de Oliveira Vitorino</cp:lastModifiedBy>
  <cp:revision>31</cp:revision>
  <dcterms:created xsi:type="dcterms:W3CDTF">2013-06-06T19:10:04Z</dcterms:created>
  <dcterms:modified xsi:type="dcterms:W3CDTF">2013-06-14T17:41:44Z</dcterms:modified>
</cp:coreProperties>
</file>