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6"/>
  </p:notesMasterIdLst>
  <p:handoutMasterIdLst>
    <p:handoutMasterId r:id="rId17"/>
  </p:handoutMasterIdLst>
  <p:sldIdLst>
    <p:sldId id="257" r:id="rId3"/>
    <p:sldId id="258" r:id="rId4"/>
    <p:sldId id="268" r:id="rId5"/>
    <p:sldId id="269" r:id="rId6"/>
    <p:sldId id="273" r:id="rId7"/>
    <p:sldId id="270" r:id="rId8"/>
    <p:sldId id="271" r:id="rId9"/>
    <p:sldId id="277" r:id="rId10"/>
    <p:sldId id="278" r:id="rId11"/>
    <p:sldId id="275" r:id="rId12"/>
    <p:sldId id="260" r:id="rId13"/>
    <p:sldId id="263" r:id="rId14"/>
    <p:sldId id="2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4" autoAdjust="0"/>
    <p:restoredTop sz="94660"/>
  </p:normalViewPr>
  <p:slideViewPr>
    <p:cSldViewPr snapToGrid="0">
      <p:cViewPr varScale="1">
        <p:scale>
          <a:sx n="81" d="100"/>
          <a:sy n="81" d="100"/>
        </p:scale>
        <p:origin x="-78" y="-558"/>
      </p:cViewPr>
      <p:guideLst>
        <p:guide orient="horz" pos="2160"/>
        <p:guide pos="3840"/>
      </p:guideLst>
    </p:cSldViewPr>
  </p:slideViewPr>
  <p:notesTextViewPr>
    <p:cViewPr>
      <p:scale>
        <a:sx n="1" d="1"/>
        <a:sy n="1" d="1"/>
      </p:scale>
      <p:origin x="0" y="0"/>
    </p:cViewPr>
  </p:notesTextViewPr>
  <p:notesViewPr>
    <p:cSldViewPr snapToGrid="0" showGuides="1">
      <p:cViewPr varScale="1">
        <p:scale>
          <a:sx n="83" d="100"/>
          <a:sy n="83" d="100"/>
        </p:scale>
        <p:origin x="1404" y="6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FE7F33-2322-4D47-92C5-BDF079D4C26E}" type="datetimeFigureOut">
              <a:rPr lang="pt-BR" smtClean="0"/>
              <a:pPr/>
              <a:t>13/06/2013</a:t>
            </a:fld>
            <a:endParaRPr lang="pt-BR"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6DDCE3-E483-44ED-BB43-1D9176DEA819}" type="slidenum">
              <a:rPr lang="pt-BR" smtClean="0"/>
              <a:pPr/>
              <a:t>‹nº›</a:t>
            </a:fld>
            <a:endParaRPr lang="pt-BR" dirty="0"/>
          </a:p>
        </p:txBody>
      </p:sp>
    </p:spTree>
    <p:extLst>
      <p:ext uri="{BB962C8B-B14F-4D97-AF65-F5344CB8AC3E}">
        <p14:creationId xmlns="" xmlns:p14="http://schemas.microsoft.com/office/powerpoint/2010/main" val="658379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DF679E-2551-43AB-90F8-85E320B440F5}" type="datetimeFigureOut">
              <a:rPr lang="pt-BR" smtClean="0"/>
              <a:pPr/>
              <a:t>13/06/2013</a:t>
            </a:fld>
            <a:endParaRPr lang="pt-BR" dirty="0"/>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0CA5D5-EFA7-4175-BF21-8F743A57C036}" type="slidenum">
              <a:rPr lang="pt-BR" smtClean="0"/>
              <a:pPr/>
              <a:t>‹nº›</a:t>
            </a:fld>
            <a:endParaRPr lang="pt-BR" dirty="0"/>
          </a:p>
        </p:txBody>
      </p:sp>
    </p:spTree>
    <p:extLst>
      <p:ext uri="{BB962C8B-B14F-4D97-AF65-F5344CB8AC3E}">
        <p14:creationId xmlns="" xmlns:p14="http://schemas.microsoft.com/office/powerpoint/2010/main" val="1933999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981200" y="1764094"/>
            <a:ext cx="8229600" cy="2309327"/>
          </a:xfrm>
        </p:spPr>
        <p:txBody>
          <a:bodyPr anchor="b">
            <a:normAutofit/>
          </a:bodyPr>
          <a:lstStyle>
            <a:lvl1pPr algn="ctr">
              <a:defRPr sz="6600">
                <a:solidFill>
                  <a:schemeClr val="bg1"/>
                </a:solidFill>
                <a:effectLst>
                  <a:outerShdw blurRad="63500" algn="ctr" rotWithShape="0">
                    <a:prstClr val="black">
                      <a:alpha val="25000"/>
                    </a:prstClr>
                  </a:outerShdw>
                </a:effectLst>
              </a:defRPr>
            </a:lvl1pPr>
          </a:lstStyle>
          <a:p>
            <a:r>
              <a:rPr lang="pt-BR" smtClean="0"/>
              <a:t>Clique para editar o estilo do título mestre</a:t>
            </a:r>
            <a:endParaRPr lang="pt-BR" dirty="0"/>
          </a:p>
        </p:txBody>
      </p:sp>
      <p:sp>
        <p:nvSpPr>
          <p:cNvPr id="3" name="Subtítulo 2"/>
          <p:cNvSpPr>
            <a:spLocks noGrp="1"/>
          </p:cNvSpPr>
          <p:nvPr>
            <p:ph type="subTitle" idx="1"/>
          </p:nvPr>
        </p:nvSpPr>
        <p:spPr>
          <a:xfrm>
            <a:off x="1981200" y="4213380"/>
            <a:ext cx="8229600" cy="1208314"/>
          </a:xfrm>
        </p:spPr>
        <p:txBody>
          <a:bodyPr>
            <a:normAutofit/>
          </a:bodyPr>
          <a:lstStyle>
            <a:lvl1pPr marL="0" indent="0" algn="ctr">
              <a:spcBef>
                <a:spcPts val="1200"/>
              </a:spcBef>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dirty="0"/>
          </a:p>
        </p:txBody>
      </p:sp>
    </p:spTree>
    <p:extLst>
      <p:ext uri="{BB962C8B-B14F-4D97-AF65-F5344CB8AC3E}">
        <p14:creationId xmlns="" xmlns:p14="http://schemas.microsoft.com/office/powerpoint/2010/main" val="14883368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dirty="0"/>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4" name="Espaço Reservado para Data 3"/>
          <p:cNvSpPr>
            <a:spLocks noGrp="1"/>
          </p:cNvSpPr>
          <p:nvPr>
            <p:ph type="dt" sz="half" idx="10"/>
          </p:nvPr>
        </p:nvSpPr>
        <p:spPr/>
        <p:txBody>
          <a:bodyPr/>
          <a:lstStyle/>
          <a:p>
            <a:fld id="{A732A7D7-D560-4C43-B6F2-A7996CE5C9B9}" type="datetimeFigureOut">
              <a:rPr lang="pt-BR" smtClean="0"/>
              <a:pPr/>
              <a:t>13/06/2013</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8E41E28F-C526-4978-8D63-D21257ECD59D}" type="slidenum">
              <a:rPr lang="pt-BR" smtClean="0"/>
              <a:pPr/>
              <a:t>‹nº›</a:t>
            </a:fld>
            <a:endParaRPr lang="pt-BR" dirty="0"/>
          </a:p>
        </p:txBody>
      </p:sp>
    </p:spTree>
    <p:extLst>
      <p:ext uri="{BB962C8B-B14F-4D97-AF65-F5344CB8AC3E}">
        <p14:creationId xmlns="" xmlns:p14="http://schemas.microsoft.com/office/powerpoint/2010/main" val="31538781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666415" y="365125"/>
            <a:ext cx="1234440" cy="5811838"/>
          </a:xfrm>
        </p:spPr>
        <p:txBody>
          <a:bodyPr vert="eaVert"/>
          <a:lstStyle>
            <a:lvl1pPr>
              <a:defRPr/>
            </a:lvl1pPr>
          </a:lstStyle>
          <a:p>
            <a:r>
              <a:rPr lang="pt-BR" smtClean="0"/>
              <a:t>Clique para editar o estilo do título mestre</a:t>
            </a:r>
            <a:endParaRPr lang="pt-BR" dirty="0"/>
          </a:p>
        </p:txBody>
      </p:sp>
      <p:sp>
        <p:nvSpPr>
          <p:cNvPr id="3" name="Espaço Reservado para Texto Vertical 2"/>
          <p:cNvSpPr>
            <a:spLocks noGrp="1"/>
          </p:cNvSpPr>
          <p:nvPr>
            <p:ph type="body" orient="vert" idx="1"/>
          </p:nvPr>
        </p:nvSpPr>
        <p:spPr>
          <a:xfrm>
            <a:off x="1295399" y="365125"/>
            <a:ext cx="7991475"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4" name="Espaço Reservado para Data 3"/>
          <p:cNvSpPr>
            <a:spLocks noGrp="1"/>
          </p:cNvSpPr>
          <p:nvPr>
            <p:ph type="dt" sz="half" idx="10"/>
          </p:nvPr>
        </p:nvSpPr>
        <p:spPr/>
        <p:txBody>
          <a:bodyPr/>
          <a:lstStyle/>
          <a:p>
            <a:fld id="{A732A7D7-D560-4C43-B6F2-A7996CE5C9B9}" type="datetimeFigureOut">
              <a:rPr lang="pt-BR" smtClean="0"/>
              <a:pPr/>
              <a:t>13/06/2013</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8E41E28F-C526-4978-8D63-D21257ECD59D}" type="slidenum">
              <a:rPr lang="pt-BR" smtClean="0"/>
              <a:pPr/>
              <a:t>‹nº›</a:t>
            </a:fld>
            <a:endParaRPr lang="pt-BR" dirty="0"/>
          </a:p>
        </p:txBody>
      </p:sp>
    </p:spTree>
    <p:extLst>
      <p:ext uri="{BB962C8B-B14F-4D97-AF65-F5344CB8AC3E}">
        <p14:creationId xmlns="" xmlns:p14="http://schemas.microsoft.com/office/powerpoint/2010/main" val="19087065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4" name="Espaço Reservado para Data 3"/>
          <p:cNvSpPr>
            <a:spLocks noGrp="1"/>
          </p:cNvSpPr>
          <p:nvPr>
            <p:ph type="dt" sz="half" idx="10"/>
          </p:nvPr>
        </p:nvSpPr>
        <p:spPr/>
        <p:txBody>
          <a:bodyPr/>
          <a:lstStyle/>
          <a:p>
            <a:fld id="{A732A7D7-D560-4C43-B6F2-A7996CE5C9B9}" type="datetimeFigureOut">
              <a:rPr lang="pt-BR" smtClean="0"/>
              <a:pPr/>
              <a:t>13/06/2013</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8E41E28F-C526-4978-8D63-D21257ECD59D}" type="slidenum">
              <a:rPr lang="pt-BR" smtClean="0"/>
              <a:pPr/>
              <a:t>‹nº›</a:t>
            </a:fld>
            <a:endParaRPr lang="pt-BR" dirty="0"/>
          </a:p>
        </p:txBody>
      </p:sp>
    </p:spTree>
    <p:extLst>
      <p:ext uri="{BB962C8B-B14F-4D97-AF65-F5344CB8AC3E}">
        <p14:creationId xmlns="" xmlns:p14="http://schemas.microsoft.com/office/powerpoint/2010/main" val="11242434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pic>
        <p:nvPicPr>
          <p:cNvPr id="9" name="Imagem 8"/>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524" y="6492332"/>
            <a:ext cx="12188952" cy="365668"/>
          </a:xfrm>
          <a:prstGeom prst="rect">
            <a:avLst/>
          </a:prstGeom>
        </p:spPr>
      </p:pic>
      <p:sp>
        <p:nvSpPr>
          <p:cNvPr id="2" name="Título 1"/>
          <p:cNvSpPr>
            <a:spLocks noGrp="1"/>
          </p:cNvSpPr>
          <p:nvPr>
            <p:ph type="title"/>
          </p:nvPr>
        </p:nvSpPr>
        <p:spPr>
          <a:xfrm>
            <a:off x="1981200" y="1764094"/>
            <a:ext cx="8229600" cy="2309327"/>
          </a:xfrm>
        </p:spPr>
        <p:txBody>
          <a:bodyPr anchor="b">
            <a:normAutofit/>
          </a:bodyPr>
          <a:lstStyle>
            <a:lvl1pPr algn="ctr">
              <a:defRPr sz="4800"/>
            </a:lvl1pPr>
          </a:lstStyle>
          <a:p>
            <a:r>
              <a:rPr lang="pt-BR" smtClean="0"/>
              <a:t>Clique para editar o estilo do título mestre</a:t>
            </a:r>
            <a:endParaRPr lang="pt-BR" dirty="0"/>
          </a:p>
        </p:txBody>
      </p:sp>
      <p:sp>
        <p:nvSpPr>
          <p:cNvPr id="3" name="Espaço Reservado para Texto 2"/>
          <p:cNvSpPr>
            <a:spLocks noGrp="1"/>
          </p:cNvSpPr>
          <p:nvPr>
            <p:ph type="body" idx="1"/>
          </p:nvPr>
        </p:nvSpPr>
        <p:spPr>
          <a:xfrm>
            <a:off x="1981200" y="4213380"/>
            <a:ext cx="8229600" cy="1208314"/>
          </a:xfrm>
        </p:spPr>
        <p:txBody>
          <a:bodyPr/>
          <a:lstStyle>
            <a:lvl1pPr marL="0" indent="0" algn="ctr">
              <a:spcBef>
                <a:spcPts val="1200"/>
              </a:spcBef>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os estilos do texto mestre</a:t>
            </a:r>
          </a:p>
        </p:txBody>
      </p:sp>
    </p:spTree>
    <p:extLst>
      <p:ext uri="{BB962C8B-B14F-4D97-AF65-F5344CB8AC3E}">
        <p14:creationId xmlns="" xmlns:p14="http://schemas.microsoft.com/office/powerpoint/2010/main" val="18091827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dirty="0"/>
          </a:p>
        </p:txBody>
      </p:sp>
      <p:sp>
        <p:nvSpPr>
          <p:cNvPr id="3" name="Espaço Reservado para Conteúdo 2"/>
          <p:cNvSpPr>
            <a:spLocks noGrp="1"/>
          </p:cNvSpPr>
          <p:nvPr>
            <p:ph sz="half" idx="1"/>
          </p:nvPr>
        </p:nvSpPr>
        <p:spPr>
          <a:xfrm>
            <a:off x="1295400" y="1943100"/>
            <a:ext cx="4572000" cy="4233861"/>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4" name="Espaço Reservado para Conteúdo 3"/>
          <p:cNvSpPr>
            <a:spLocks noGrp="1"/>
          </p:cNvSpPr>
          <p:nvPr>
            <p:ph sz="half" idx="2"/>
          </p:nvPr>
        </p:nvSpPr>
        <p:spPr>
          <a:xfrm>
            <a:off x="6324600" y="1943100"/>
            <a:ext cx="4572000" cy="4233861"/>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5" name="Espaço Reservado para Data 4"/>
          <p:cNvSpPr>
            <a:spLocks noGrp="1"/>
          </p:cNvSpPr>
          <p:nvPr>
            <p:ph type="dt" sz="half" idx="10"/>
          </p:nvPr>
        </p:nvSpPr>
        <p:spPr/>
        <p:txBody>
          <a:bodyPr/>
          <a:lstStyle/>
          <a:p>
            <a:fld id="{A732A7D7-D560-4C43-B6F2-A7996CE5C9B9}" type="datetimeFigureOut">
              <a:rPr lang="pt-BR" smtClean="0"/>
              <a:pPr/>
              <a:t>13/06/2013</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8E41E28F-C526-4978-8D63-D21257ECD59D}" type="slidenum">
              <a:rPr lang="pt-BR" smtClean="0"/>
              <a:pPr/>
              <a:t>‹nº›</a:t>
            </a:fld>
            <a:endParaRPr lang="pt-BR" dirty="0"/>
          </a:p>
        </p:txBody>
      </p:sp>
    </p:spTree>
    <p:extLst>
      <p:ext uri="{BB962C8B-B14F-4D97-AF65-F5344CB8AC3E}">
        <p14:creationId xmlns="" xmlns:p14="http://schemas.microsoft.com/office/powerpoint/2010/main" val="12904714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dirty="0"/>
          </a:p>
        </p:txBody>
      </p:sp>
      <p:sp>
        <p:nvSpPr>
          <p:cNvPr id="3" name="Espaço Reservado para Texto 2"/>
          <p:cNvSpPr>
            <a:spLocks noGrp="1"/>
          </p:cNvSpPr>
          <p:nvPr>
            <p:ph type="body" idx="1"/>
          </p:nvPr>
        </p:nvSpPr>
        <p:spPr>
          <a:xfrm>
            <a:off x="1298448" y="1776066"/>
            <a:ext cx="4572000" cy="722280"/>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1298448" y="2565919"/>
            <a:ext cx="4572000" cy="3606282"/>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5" name="Espaço Reservado para Texto 4"/>
          <p:cNvSpPr>
            <a:spLocks noGrp="1"/>
          </p:cNvSpPr>
          <p:nvPr>
            <p:ph type="body" sz="quarter" idx="3"/>
          </p:nvPr>
        </p:nvSpPr>
        <p:spPr>
          <a:xfrm>
            <a:off x="6327648" y="1776066"/>
            <a:ext cx="4572000" cy="722280"/>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327648" y="2565919"/>
            <a:ext cx="4572000" cy="3606282"/>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7" name="Espaço Reservado para Data 6"/>
          <p:cNvSpPr>
            <a:spLocks noGrp="1"/>
          </p:cNvSpPr>
          <p:nvPr>
            <p:ph type="dt" sz="half" idx="10"/>
          </p:nvPr>
        </p:nvSpPr>
        <p:spPr/>
        <p:txBody>
          <a:bodyPr/>
          <a:lstStyle/>
          <a:p>
            <a:fld id="{A732A7D7-D560-4C43-B6F2-A7996CE5C9B9}" type="datetimeFigureOut">
              <a:rPr lang="pt-BR" smtClean="0"/>
              <a:pPr/>
              <a:t>13/06/2013</a:t>
            </a:fld>
            <a:endParaRPr lang="pt-BR" dirty="0"/>
          </a:p>
        </p:txBody>
      </p:sp>
      <p:sp>
        <p:nvSpPr>
          <p:cNvPr id="8" name="Espaço Reservado para Rodapé 7"/>
          <p:cNvSpPr>
            <a:spLocks noGrp="1"/>
          </p:cNvSpPr>
          <p:nvPr>
            <p:ph type="ftr" sz="quarter" idx="11"/>
          </p:nvPr>
        </p:nvSpPr>
        <p:spPr/>
        <p:txBody>
          <a:bodyPr/>
          <a:lstStyle/>
          <a:p>
            <a:endParaRPr lang="pt-BR" dirty="0"/>
          </a:p>
        </p:txBody>
      </p:sp>
      <p:sp>
        <p:nvSpPr>
          <p:cNvPr id="9" name="Espaço Reservado para Número de Slide 8"/>
          <p:cNvSpPr>
            <a:spLocks noGrp="1"/>
          </p:cNvSpPr>
          <p:nvPr>
            <p:ph type="sldNum" sz="quarter" idx="12"/>
          </p:nvPr>
        </p:nvSpPr>
        <p:spPr/>
        <p:txBody>
          <a:bodyPr/>
          <a:lstStyle/>
          <a:p>
            <a:fld id="{8E41E28F-C526-4978-8D63-D21257ECD59D}" type="slidenum">
              <a:rPr lang="pt-BR" smtClean="0"/>
              <a:pPr/>
              <a:t>‹nº›</a:t>
            </a:fld>
            <a:endParaRPr lang="pt-BR" dirty="0"/>
          </a:p>
        </p:txBody>
      </p:sp>
    </p:spTree>
    <p:extLst>
      <p:ext uri="{BB962C8B-B14F-4D97-AF65-F5344CB8AC3E}">
        <p14:creationId xmlns="" xmlns:p14="http://schemas.microsoft.com/office/powerpoint/2010/main" val="38030051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dirty="0"/>
          </a:p>
        </p:txBody>
      </p:sp>
      <p:sp>
        <p:nvSpPr>
          <p:cNvPr id="3" name="Espaço Reservado para Data 2"/>
          <p:cNvSpPr>
            <a:spLocks noGrp="1"/>
          </p:cNvSpPr>
          <p:nvPr>
            <p:ph type="dt" sz="half" idx="10"/>
          </p:nvPr>
        </p:nvSpPr>
        <p:spPr/>
        <p:txBody>
          <a:bodyPr/>
          <a:lstStyle/>
          <a:p>
            <a:fld id="{A732A7D7-D560-4C43-B6F2-A7996CE5C9B9}" type="datetimeFigureOut">
              <a:rPr lang="pt-BR" smtClean="0"/>
              <a:pPr/>
              <a:t>13/06/2013</a:t>
            </a:fld>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p>
            <a:fld id="{8E41E28F-C526-4978-8D63-D21257ECD59D}" type="slidenum">
              <a:rPr lang="pt-BR" smtClean="0"/>
              <a:pPr/>
              <a:t>‹nº›</a:t>
            </a:fld>
            <a:endParaRPr lang="pt-BR" dirty="0"/>
          </a:p>
        </p:txBody>
      </p:sp>
    </p:spTree>
    <p:extLst>
      <p:ext uri="{BB962C8B-B14F-4D97-AF65-F5344CB8AC3E}">
        <p14:creationId xmlns="" xmlns:p14="http://schemas.microsoft.com/office/powerpoint/2010/main" val="37044296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A732A7D7-D560-4C43-B6F2-A7996CE5C9B9}" type="datetimeFigureOut">
              <a:rPr lang="pt-BR" smtClean="0"/>
              <a:pPr/>
              <a:t>13/06/2013</a:t>
            </a:fld>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8E41E28F-C526-4978-8D63-D21257ECD59D}" type="slidenum">
              <a:rPr lang="pt-BR" smtClean="0"/>
              <a:pPr/>
              <a:t>‹nº›</a:t>
            </a:fld>
            <a:endParaRPr lang="pt-BR" dirty="0"/>
          </a:p>
        </p:txBody>
      </p:sp>
    </p:spTree>
    <p:extLst>
      <p:ext uri="{BB962C8B-B14F-4D97-AF65-F5344CB8AC3E}">
        <p14:creationId xmlns="" xmlns:p14="http://schemas.microsoft.com/office/powerpoint/2010/main" val="26607668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12648" y="1981200"/>
            <a:ext cx="4114800" cy="1828800"/>
          </a:xfrm>
        </p:spPr>
        <p:txBody>
          <a:bodyPr anchor="b"/>
          <a:lstStyle>
            <a:lvl1pPr>
              <a:defRPr sz="3200"/>
            </a:lvl1pPr>
          </a:lstStyle>
          <a:p>
            <a:r>
              <a:rPr lang="pt-BR" smtClean="0"/>
              <a:t>Clique para editar o estilo do título mestre</a:t>
            </a:r>
            <a:endParaRPr lang="pt-BR" dirty="0"/>
          </a:p>
        </p:txBody>
      </p:sp>
      <p:sp>
        <p:nvSpPr>
          <p:cNvPr id="3" name="Espaço Reservado para Conteúdo 2"/>
          <p:cNvSpPr>
            <a:spLocks noGrp="1"/>
          </p:cNvSpPr>
          <p:nvPr>
            <p:ph idx="1"/>
          </p:nvPr>
        </p:nvSpPr>
        <p:spPr>
          <a:xfrm>
            <a:off x="5181600" y="685800"/>
            <a:ext cx="640080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4" name="Espaço Reservado para Texto 3"/>
          <p:cNvSpPr>
            <a:spLocks noGrp="1"/>
          </p:cNvSpPr>
          <p:nvPr>
            <p:ph type="body" sz="half" idx="2"/>
          </p:nvPr>
        </p:nvSpPr>
        <p:spPr>
          <a:xfrm>
            <a:off x="609600" y="3943441"/>
            <a:ext cx="4114800" cy="18288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A732A7D7-D560-4C43-B6F2-A7996CE5C9B9}" type="datetimeFigureOut">
              <a:rPr lang="pt-BR" smtClean="0"/>
              <a:pPr/>
              <a:t>13/06/2013</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8E41E28F-C526-4978-8D63-D21257ECD59D}" type="slidenum">
              <a:rPr lang="pt-BR" smtClean="0"/>
              <a:pPr/>
              <a:t>‹nº›</a:t>
            </a:fld>
            <a:endParaRPr lang="pt-BR" dirty="0"/>
          </a:p>
        </p:txBody>
      </p:sp>
    </p:spTree>
    <p:extLst>
      <p:ext uri="{BB962C8B-B14F-4D97-AF65-F5344CB8AC3E}">
        <p14:creationId xmlns="" xmlns:p14="http://schemas.microsoft.com/office/powerpoint/2010/main" val="4086693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12648" y="1984248"/>
            <a:ext cx="4114800" cy="1828800"/>
          </a:xfrm>
        </p:spPr>
        <p:txBody>
          <a:bodyPr anchor="b"/>
          <a:lstStyle>
            <a:lvl1pPr>
              <a:defRPr sz="3200"/>
            </a:lvl1pPr>
          </a:lstStyle>
          <a:p>
            <a:r>
              <a:rPr lang="pt-BR" smtClean="0"/>
              <a:t>Clique para editar o estilo do título mestre</a:t>
            </a:r>
            <a:endParaRPr lang="pt-BR" dirty="0"/>
          </a:p>
        </p:txBody>
      </p:sp>
      <p:sp>
        <p:nvSpPr>
          <p:cNvPr id="3" name="Espaço Reservado para Imagem 2"/>
          <p:cNvSpPr>
            <a:spLocks noGrp="1"/>
          </p:cNvSpPr>
          <p:nvPr>
            <p:ph type="pic" idx="1"/>
          </p:nvPr>
        </p:nvSpPr>
        <p:spPr>
          <a:xfrm>
            <a:off x="5797419" y="457200"/>
            <a:ext cx="5943600" cy="5943600"/>
          </a:xfrm>
        </p:spPr>
        <p:txBody>
          <a:bodyP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dirty="0"/>
          </a:p>
        </p:txBody>
      </p:sp>
      <p:sp>
        <p:nvSpPr>
          <p:cNvPr id="4" name="Espaço Reservado para Texto 3"/>
          <p:cNvSpPr>
            <a:spLocks noGrp="1"/>
          </p:cNvSpPr>
          <p:nvPr>
            <p:ph type="body" sz="half" idx="2"/>
          </p:nvPr>
        </p:nvSpPr>
        <p:spPr>
          <a:xfrm>
            <a:off x="612648" y="3941064"/>
            <a:ext cx="4114800"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os estilos do texto mestre</a:t>
            </a:r>
          </a:p>
        </p:txBody>
      </p:sp>
    </p:spTree>
    <p:extLst>
      <p:ext uri="{BB962C8B-B14F-4D97-AF65-F5344CB8AC3E}">
        <p14:creationId xmlns="" xmlns:p14="http://schemas.microsoft.com/office/powerpoint/2010/main" val="23162121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1295400" y="365125"/>
            <a:ext cx="9601200" cy="1235075"/>
          </a:xfrm>
          <a:prstGeom prst="rect">
            <a:avLst/>
          </a:prstGeom>
        </p:spPr>
        <p:txBody>
          <a:bodyPr vert="horz" lIns="91440" tIns="45720" rIns="91440" bIns="45720" rtlCol="0" anchor="b">
            <a:normAutofit/>
          </a:bodyPr>
          <a:lstStyle/>
          <a:p>
            <a:r>
              <a:rPr lang="pt-BR" dirty="0" smtClean="0"/>
              <a:t>Clique para editar o título mestre</a:t>
            </a:r>
            <a:endParaRPr lang="pt-BR" dirty="0"/>
          </a:p>
        </p:txBody>
      </p:sp>
      <p:sp>
        <p:nvSpPr>
          <p:cNvPr id="3" name="Espaço Reservado para Texto 2"/>
          <p:cNvSpPr>
            <a:spLocks noGrp="1"/>
          </p:cNvSpPr>
          <p:nvPr>
            <p:ph type="body" idx="1"/>
          </p:nvPr>
        </p:nvSpPr>
        <p:spPr>
          <a:xfrm>
            <a:off x="1295400" y="1943100"/>
            <a:ext cx="9601200" cy="4229100"/>
          </a:xfrm>
          <a:prstGeom prst="rect">
            <a:avLst/>
          </a:prstGeom>
        </p:spPr>
        <p:txBody>
          <a:bodyPr vert="horz" lIns="91440" tIns="45720" rIns="91440" bIns="45720" rtlCol="0">
            <a:normAutofit/>
          </a:body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p>
        </p:txBody>
      </p:sp>
      <p:sp>
        <p:nvSpPr>
          <p:cNvPr id="4" name="Espaço Reservado para Data 3"/>
          <p:cNvSpPr>
            <a:spLocks noGrp="1"/>
          </p:cNvSpPr>
          <p:nvPr>
            <p:ph type="dt" sz="half" idx="2"/>
          </p:nvPr>
        </p:nvSpPr>
        <p:spPr>
          <a:xfrm>
            <a:off x="8501741" y="6397368"/>
            <a:ext cx="1147665" cy="233266"/>
          </a:xfrm>
          <a:prstGeom prst="rect">
            <a:avLst/>
          </a:prstGeom>
        </p:spPr>
        <p:txBody>
          <a:bodyPr vert="horz" lIns="91440" tIns="45720" rIns="91440" bIns="45720" rtlCol="0" anchor="ctr"/>
          <a:lstStyle>
            <a:lvl1pPr algn="r">
              <a:defRPr sz="800">
                <a:solidFill>
                  <a:schemeClr val="tx1"/>
                </a:solidFill>
              </a:defRPr>
            </a:lvl1pPr>
          </a:lstStyle>
          <a:p>
            <a:fld id="{A732A7D7-D560-4C43-B6F2-A7996CE5C9B9}" type="datetimeFigureOut">
              <a:rPr lang="pt-BR" smtClean="0"/>
              <a:pPr/>
              <a:t>13/06/2013</a:t>
            </a:fld>
            <a:endParaRPr lang="pt-BR" dirty="0"/>
          </a:p>
        </p:txBody>
      </p:sp>
      <p:sp>
        <p:nvSpPr>
          <p:cNvPr id="5" name="Espaço Reservado para Rodapé 4"/>
          <p:cNvSpPr>
            <a:spLocks noGrp="1"/>
          </p:cNvSpPr>
          <p:nvPr>
            <p:ph type="ftr" sz="quarter" idx="3"/>
          </p:nvPr>
        </p:nvSpPr>
        <p:spPr>
          <a:xfrm>
            <a:off x="1295400" y="6397368"/>
            <a:ext cx="4800600" cy="233266"/>
          </a:xfrm>
          <a:prstGeom prst="rect">
            <a:avLst/>
          </a:prstGeom>
        </p:spPr>
        <p:txBody>
          <a:bodyPr vert="horz" lIns="91440" tIns="45720" rIns="91440" bIns="45720" rtlCol="0" anchor="ctr"/>
          <a:lstStyle>
            <a:lvl1pPr algn="l">
              <a:defRPr sz="800">
                <a:solidFill>
                  <a:schemeClr val="tx1"/>
                </a:solidFill>
              </a:defRPr>
            </a:lvl1pPr>
          </a:lstStyle>
          <a:p>
            <a:endParaRPr lang="pt-BR" dirty="0"/>
          </a:p>
        </p:txBody>
      </p:sp>
      <p:sp>
        <p:nvSpPr>
          <p:cNvPr id="6" name="Espaço Reservado para Número de Slide 5"/>
          <p:cNvSpPr>
            <a:spLocks noGrp="1"/>
          </p:cNvSpPr>
          <p:nvPr>
            <p:ph type="sldNum" sz="quarter" idx="4"/>
          </p:nvPr>
        </p:nvSpPr>
        <p:spPr>
          <a:xfrm>
            <a:off x="9797142" y="6397368"/>
            <a:ext cx="1099457" cy="233266"/>
          </a:xfrm>
          <a:prstGeom prst="rect">
            <a:avLst/>
          </a:prstGeom>
        </p:spPr>
        <p:txBody>
          <a:bodyPr vert="horz" lIns="91440" tIns="45720" rIns="91440" bIns="45720" rtlCol="0" anchor="ctr"/>
          <a:lstStyle>
            <a:lvl1pPr algn="r">
              <a:defRPr sz="800">
                <a:solidFill>
                  <a:schemeClr val="tx1"/>
                </a:solidFill>
              </a:defRPr>
            </a:lvl1pPr>
          </a:lstStyle>
          <a:p>
            <a:fld id="{8E41E28F-C526-4978-8D63-D21257ECD59D}" type="slidenum">
              <a:rPr lang="pt-BR" smtClean="0"/>
              <a:pPr/>
              <a:t>‹nº›</a:t>
            </a:fld>
            <a:endParaRPr lang="pt-BR" dirty="0"/>
          </a:p>
        </p:txBody>
      </p:sp>
    </p:spTree>
    <p:extLst>
      <p:ext uri="{BB962C8B-B14F-4D97-AF65-F5344CB8AC3E}">
        <p14:creationId xmlns="" xmlns:p14="http://schemas.microsoft.com/office/powerpoint/2010/main" val="554194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27538" y="832338"/>
            <a:ext cx="10925908" cy="2836985"/>
          </a:xfrm>
        </p:spPr>
        <p:txBody>
          <a:bodyPr>
            <a:normAutofit fontScale="90000"/>
          </a:bodyPr>
          <a:lstStyle/>
          <a:p>
            <a:pPr>
              <a:spcBef>
                <a:spcPts val="0"/>
              </a:spcBef>
            </a:pPr>
            <a:r>
              <a:rPr lang="pt-BR" sz="3600" b="1" dirty="0" smtClean="0"/>
              <a:t>A SITUAÇÃO DO IDOSO NO BRASIL</a:t>
            </a:r>
            <a:br>
              <a:rPr lang="pt-BR" sz="3600" b="1" dirty="0" smtClean="0"/>
            </a:br>
            <a:r>
              <a:rPr lang="pt-BR" sz="3600" b="1" dirty="0" smtClean="0"/>
              <a:t/>
            </a:r>
            <a:br>
              <a:rPr lang="pt-BR" sz="3600" b="1" dirty="0" smtClean="0"/>
            </a:br>
            <a:r>
              <a:rPr lang="pt-BR" sz="3600" b="1" dirty="0" smtClean="0"/>
              <a:t>relato de vivência de acadêmicos de medicina da PUC Goiás</a:t>
            </a:r>
            <a:r>
              <a:rPr lang="pt-BR" dirty="0" smtClean="0"/>
              <a:t/>
            </a:r>
            <a:br>
              <a:rPr lang="pt-BR" dirty="0" smtClean="0"/>
            </a:br>
            <a:endParaRPr lang="pt-BR" sz="6600" b="0" i="0" dirty="0">
              <a:solidFill>
                <a:schemeClr val="bg1"/>
              </a:solidFill>
              <a:effectLst>
                <a:outerShdw blurRad="63500" algn="ctr">
                  <a:prstClr val="black">
                    <a:alpha val="25000"/>
                  </a:prstClr>
                </a:outerShdw>
              </a:effectLst>
              <a:latin typeface="Times New Roman"/>
              <a:ea typeface="+mj-ea"/>
              <a:cs typeface="+mj-cs"/>
            </a:endParaRPr>
          </a:p>
        </p:txBody>
      </p:sp>
      <p:sp>
        <p:nvSpPr>
          <p:cNvPr id="3" name="Subtítulo 2"/>
          <p:cNvSpPr>
            <a:spLocks noGrp="1"/>
          </p:cNvSpPr>
          <p:nvPr>
            <p:ph type="subTitle" idx="1"/>
          </p:nvPr>
        </p:nvSpPr>
        <p:spPr>
          <a:xfrm>
            <a:off x="1981200" y="3423138"/>
            <a:ext cx="8229600" cy="2977662"/>
          </a:xfrm>
        </p:spPr>
        <p:txBody>
          <a:bodyPr>
            <a:normAutofit fontScale="92500" lnSpcReduction="10000"/>
          </a:bodyPr>
          <a:lstStyle/>
          <a:p>
            <a:r>
              <a:rPr lang="pt-BR" sz="1600" dirty="0" smtClean="0">
                <a:solidFill>
                  <a:schemeClr val="tx1"/>
                </a:solidFill>
              </a:rPr>
              <a:t>ACADÊMICOS</a:t>
            </a:r>
          </a:p>
          <a:p>
            <a:r>
              <a:rPr lang="pt-BR" sz="1600" dirty="0" smtClean="0"/>
              <a:t>Carolina </a:t>
            </a:r>
            <a:r>
              <a:rPr lang="pt-BR" sz="1600" dirty="0" err="1" smtClean="0"/>
              <a:t>Rassi</a:t>
            </a:r>
            <a:r>
              <a:rPr lang="pt-BR" sz="1600" dirty="0" smtClean="0"/>
              <a:t> da Cruz</a:t>
            </a:r>
          </a:p>
          <a:p>
            <a:r>
              <a:rPr lang="pt-BR" sz="1600" dirty="0" smtClean="0"/>
              <a:t>Daniela Cristina </a:t>
            </a:r>
            <a:r>
              <a:rPr lang="pt-BR" sz="1600" dirty="0" err="1" smtClean="0"/>
              <a:t>Schroff</a:t>
            </a:r>
            <a:r>
              <a:rPr lang="pt-BR" sz="1600" dirty="0" smtClean="0"/>
              <a:t> Machado</a:t>
            </a:r>
          </a:p>
          <a:p>
            <a:r>
              <a:rPr lang="pt-BR" sz="1600" dirty="0" smtClean="0"/>
              <a:t> Gabriel Costa Monteiro</a:t>
            </a:r>
          </a:p>
          <a:p>
            <a:r>
              <a:rPr lang="pt-BR" sz="1600" dirty="0" smtClean="0"/>
              <a:t> Jéssica de Almeida Gomes</a:t>
            </a:r>
          </a:p>
          <a:p>
            <a:r>
              <a:rPr lang="pt-BR" sz="1600" dirty="0" smtClean="0"/>
              <a:t> Louise </a:t>
            </a:r>
            <a:r>
              <a:rPr lang="pt-BR" sz="1600" dirty="0" err="1" smtClean="0"/>
              <a:t>Quitete</a:t>
            </a:r>
            <a:r>
              <a:rPr lang="pt-BR" sz="1600" dirty="0" smtClean="0"/>
              <a:t> </a:t>
            </a:r>
            <a:r>
              <a:rPr lang="pt-BR" sz="1600" dirty="0" err="1" smtClean="0"/>
              <a:t>Rabahi</a:t>
            </a:r>
            <a:endParaRPr lang="pt-BR" sz="1600" dirty="0" smtClean="0"/>
          </a:p>
          <a:p>
            <a:r>
              <a:rPr lang="pt-BR" sz="1600" dirty="0" smtClean="0"/>
              <a:t> Matheus Benevides Fernandes</a:t>
            </a:r>
          </a:p>
          <a:p>
            <a:r>
              <a:rPr lang="pt-BR" sz="1600" dirty="0" smtClean="0">
                <a:solidFill>
                  <a:schemeClr val="tx1"/>
                </a:solidFill>
              </a:rPr>
              <a:t>ORIENTADORA</a:t>
            </a:r>
          </a:p>
          <a:p>
            <a:r>
              <a:rPr lang="pt-BR" sz="1600" dirty="0" smtClean="0"/>
              <a:t> </a:t>
            </a:r>
            <a:r>
              <a:rPr lang="pt-BR" sz="1600" dirty="0" err="1" smtClean="0"/>
              <a:t>Profa</a:t>
            </a:r>
            <a:r>
              <a:rPr lang="pt-BR" sz="1600" dirty="0" smtClean="0"/>
              <a:t> </a:t>
            </a:r>
            <a:r>
              <a:rPr lang="pt-BR" sz="1600" dirty="0" err="1" smtClean="0"/>
              <a:t>Ms</a:t>
            </a:r>
            <a:r>
              <a:rPr lang="pt-BR" sz="1600" dirty="0" smtClean="0"/>
              <a:t>. Iracema Gonzaga Moura de Carvalho</a:t>
            </a:r>
          </a:p>
        </p:txBody>
      </p:sp>
    </p:spTree>
    <p:extLst>
      <p:ext uri="{BB962C8B-B14F-4D97-AF65-F5344CB8AC3E}">
        <p14:creationId xmlns="" xmlns:p14="http://schemas.microsoft.com/office/powerpoint/2010/main" val="32036954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2800" b="1" dirty="0" smtClean="0">
                <a:solidFill>
                  <a:schemeClr val="accent1">
                    <a:lumMod val="75000"/>
                  </a:schemeClr>
                </a:solidFill>
                <a:effectLst>
                  <a:outerShdw blurRad="63500" algn="ctr" rotWithShape="0">
                    <a:prstClr val="black">
                      <a:alpha val="25000"/>
                    </a:prstClr>
                  </a:outerShdw>
                </a:effectLst>
              </a:rPr>
              <a:t>RESULTADOS</a:t>
            </a:r>
            <a:r>
              <a:rPr lang="pt-BR" b="1" dirty="0" smtClean="0">
                <a:solidFill>
                  <a:schemeClr val="accent1">
                    <a:lumMod val="75000"/>
                  </a:schemeClr>
                </a:solidFill>
                <a:effectLst>
                  <a:outerShdw blurRad="63500" algn="ctr" rotWithShape="0">
                    <a:prstClr val="black">
                      <a:alpha val="25000"/>
                    </a:prstClr>
                  </a:outerShdw>
                </a:effectLst>
              </a:rPr>
              <a:t/>
            </a:r>
            <a:br>
              <a:rPr lang="pt-BR" b="1" dirty="0" smtClean="0">
                <a:solidFill>
                  <a:schemeClr val="accent1">
                    <a:lumMod val="75000"/>
                  </a:schemeClr>
                </a:solidFill>
                <a:effectLst>
                  <a:outerShdw blurRad="63500" algn="ctr" rotWithShape="0">
                    <a:prstClr val="black">
                      <a:alpha val="25000"/>
                    </a:prstClr>
                  </a:outerShdw>
                </a:effectLst>
              </a:rPr>
            </a:br>
            <a:endParaRPr lang="pt-BR" dirty="0"/>
          </a:p>
        </p:txBody>
      </p:sp>
      <p:pic>
        <p:nvPicPr>
          <p:cNvPr id="1026" name="Picture 2" descr="C:\Users\Cliente\Pictures\CAIO8B0ECAVL20W6CAWH34SJCAEPIP3ZCAOZDXNYCANKAU29CAEVTYBVCABBBB5YCAB6RE05CADFMF4ACA76FUMOCA0TGVO4CAN3NFKFCAJ7TCLXCAF54LOQCAPO69UYCAOVTJMUCALCCAJKCAWZ6NJQ.jpg"/>
          <p:cNvPicPr>
            <a:picLocks noGrp="1" noChangeAspect="1" noChangeArrowheads="1"/>
          </p:cNvPicPr>
          <p:nvPr>
            <p:ph idx="1"/>
          </p:nvPr>
        </p:nvPicPr>
        <p:blipFill>
          <a:blip r:embed="rId2"/>
          <a:srcRect/>
          <a:stretch>
            <a:fillRect/>
          </a:stretch>
        </p:blipFill>
        <p:spPr bwMode="auto">
          <a:xfrm>
            <a:off x="644769" y="726831"/>
            <a:ext cx="3798277" cy="2555630"/>
          </a:xfrm>
          <a:prstGeom prst="rect">
            <a:avLst/>
          </a:prstGeom>
          <a:noFill/>
        </p:spPr>
      </p:pic>
      <p:pic>
        <p:nvPicPr>
          <p:cNvPr id="1027" name="Picture 3" descr="C:\Users\Cliente\Pictures\CASRRZE1CADJGXQFCAN97WJRCAM2AMNNCAWB4TJLCA2ZF6JJCA9FA8ATCAIC4K82CAPANI6ACAERPGC5CALK5NJQCAFHF48TCA1S92VVCA9K7DIWCA78GK44CA9X8PD0CAKJZU21CADU0918CACEBMQE.jpg"/>
          <p:cNvPicPr>
            <a:picLocks noChangeAspect="1" noChangeArrowheads="1"/>
          </p:cNvPicPr>
          <p:nvPr/>
        </p:nvPicPr>
        <p:blipFill>
          <a:blip r:embed="rId3"/>
          <a:srcRect/>
          <a:stretch>
            <a:fillRect/>
          </a:stretch>
        </p:blipFill>
        <p:spPr bwMode="auto">
          <a:xfrm>
            <a:off x="7666893" y="762000"/>
            <a:ext cx="3985845" cy="2590800"/>
          </a:xfrm>
          <a:prstGeom prst="rect">
            <a:avLst/>
          </a:prstGeom>
          <a:noFill/>
        </p:spPr>
      </p:pic>
      <p:pic>
        <p:nvPicPr>
          <p:cNvPr id="1028" name="Picture 4" descr="C:\Users\Cliente\Pictures\untitled 4.bmp"/>
          <p:cNvPicPr>
            <a:picLocks noChangeAspect="1" noChangeArrowheads="1"/>
          </p:cNvPicPr>
          <p:nvPr/>
        </p:nvPicPr>
        <p:blipFill>
          <a:blip r:embed="rId4"/>
          <a:srcRect/>
          <a:stretch>
            <a:fillRect/>
          </a:stretch>
        </p:blipFill>
        <p:spPr bwMode="auto">
          <a:xfrm>
            <a:off x="7139353" y="3376247"/>
            <a:ext cx="4501662" cy="3036276"/>
          </a:xfrm>
          <a:prstGeom prst="rect">
            <a:avLst/>
          </a:prstGeom>
          <a:noFill/>
        </p:spPr>
      </p:pic>
      <p:pic>
        <p:nvPicPr>
          <p:cNvPr id="1029" name="Picture 5" descr="C:\Users\Cliente\Pictures\tempo_idosos.jpg"/>
          <p:cNvPicPr>
            <a:picLocks noChangeAspect="1" noChangeArrowheads="1"/>
          </p:cNvPicPr>
          <p:nvPr/>
        </p:nvPicPr>
        <p:blipFill>
          <a:blip r:embed="rId5"/>
          <a:srcRect/>
          <a:stretch>
            <a:fillRect/>
          </a:stretch>
        </p:blipFill>
        <p:spPr bwMode="auto">
          <a:xfrm>
            <a:off x="628650" y="3341077"/>
            <a:ext cx="4318488" cy="2957513"/>
          </a:xfrm>
          <a:prstGeom prst="rect">
            <a:avLst/>
          </a:prstGeom>
          <a:noFill/>
        </p:spPr>
      </p:pic>
      <p:pic>
        <p:nvPicPr>
          <p:cNvPr id="1030" name="Picture 6" descr="C:\Users\Cliente\Pictures\CA1INFJOCADGKDSPCA0OTFQ2CA89M138CA7FI3UCCA1H7USKCAG81CNKCAMOF76HCA25VNFTCAXPI4J4CACVW18JCA17ZIS0CAPD4T9UCABFFPKMCAXK6DVKCANQ3V07CALV30K6CAKI7Q09CAEHUBQ1.jpg"/>
          <p:cNvPicPr>
            <a:picLocks noChangeAspect="1" noChangeArrowheads="1"/>
          </p:cNvPicPr>
          <p:nvPr/>
        </p:nvPicPr>
        <p:blipFill>
          <a:blip r:embed="rId6"/>
          <a:srcRect/>
          <a:stretch>
            <a:fillRect/>
          </a:stretch>
        </p:blipFill>
        <p:spPr bwMode="auto">
          <a:xfrm>
            <a:off x="4443046" y="1172309"/>
            <a:ext cx="3200400" cy="2192214"/>
          </a:xfrm>
          <a:prstGeom prst="rect">
            <a:avLst/>
          </a:prstGeom>
          <a:noFill/>
        </p:spPr>
      </p:pic>
      <p:pic>
        <p:nvPicPr>
          <p:cNvPr id="1031" name="Picture 7" descr="C:\Users\Cliente\Pictures\CARCCWC2CAWMR807CAY20GJZCAO9FXSOCADLS7C9CA3HOFGBCA99U6EGCAL4S625CABU4UTVCAZQ4GKJCA43MH9KCAA0M5PDCAZ7Y84FCAZOLC2HCAXAV801CAZ8531JCAHYA7MWCA8ALG2QCAQQJN8H.jpg"/>
          <p:cNvPicPr>
            <a:picLocks noChangeAspect="1" noChangeArrowheads="1"/>
          </p:cNvPicPr>
          <p:nvPr/>
        </p:nvPicPr>
        <p:blipFill>
          <a:blip r:embed="rId7"/>
          <a:srcRect/>
          <a:stretch>
            <a:fillRect/>
          </a:stretch>
        </p:blipFill>
        <p:spPr bwMode="auto">
          <a:xfrm>
            <a:off x="4941277" y="3376246"/>
            <a:ext cx="2286000" cy="28956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81200" y="1764093"/>
            <a:ext cx="8229600" cy="5762122"/>
          </a:xfrm>
        </p:spPr>
        <p:txBody>
          <a:bodyPr>
            <a:normAutofit fontScale="90000"/>
          </a:bodyPr>
          <a:lstStyle/>
          <a:p>
            <a:pPr>
              <a:lnSpc>
                <a:spcPct val="150000"/>
              </a:lnSpc>
            </a:pPr>
            <a:r>
              <a:rPr lang="pt-BR" sz="3100" dirty="0" smtClean="0">
                <a:solidFill>
                  <a:schemeClr val="accent1">
                    <a:lumMod val="60000"/>
                    <a:lumOff val="40000"/>
                  </a:schemeClr>
                </a:solidFill>
              </a:rPr>
              <a:t/>
            </a:r>
            <a:br>
              <a:rPr lang="pt-BR" sz="3100" dirty="0" smtClean="0">
                <a:solidFill>
                  <a:schemeClr val="accent1">
                    <a:lumMod val="60000"/>
                    <a:lumOff val="40000"/>
                  </a:schemeClr>
                </a:solidFill>
              </a:rPr>
            </a:br>
            <a:r>
              <a:rPr lang="pt-BR" sz="3100" dirty="0" smtClean="0">
                <a:solidFill>
                  <a:schemeClr val="accent1">
                    <a:lumMod val="60000"/>
                    <a:lumOff val="40000"/>
                  </a:schemeClr>
                </a:solidFill>
              </a:rPr>
              <a:t/>
            </a:r>
            <a:br>
              <a:rPr lang="pt-BR" sz="3100" dirty="0" smtClean="0">
                <a:solidFill>
                  <a:schemeClr val="accent1">
                    <a:lumMod val="60000"/>
                    <a:lumOff val="40000"/>
                  </a:schemeClr>
                </a:solidFill>
              </a:rPr>
            </a:br>
            <a:r>
              <a:rPr lang="pt-BR" sz="3100" b="1" dirty="0" smtClean="0">
                <a:solidFill>
                  <a:schemeClr val="accent1">
                    <a:lumMod val="75000"/>
                  </a:schemeClr>
                </a:solidFill>
              </a:rPr>
              <a:t>CONCLUSÃO</a:t>
            </a:r>
            <a:r>
              <a:rPr lang="pt-BR" sz="3100" dirty="0" smtClean="0">
                <a:solidFill>
                  <a:schemeClr val="accent1">
                    <a:lumMod val="75000"/>
                  </a:schemeClr>
                </a:solidFill>
              </a:rPr>
              <a:t/>
            </a:r>
            <a:br>
              <a:rPr lang="pt-BR" sz="3100" dirty="0" smtClean="0">
                <a:solidFill>
                  <a:schemeClr val="accent1">
                    <a:lumMod val="75000"/>
                  </a:schemeClr>
                </a:solidFill>
              </a:rPr>
            </a:br>
            <a:r>
              <a:rPr lang="pt-BR" sz="3100" dirty="0" smtClean="0"/>
              <a:t/>
            </a:r>
            <a:br>
              <a:rPr lang="pt-BR" sz="3100" dirty="0" smtClean="0"/>
            </a:br>
            <a:r>
              <a:rPr lang="pt-BR" sz="3100" dirty="0" smtClean="0"/>
              <a:t>Esse CETPI permitiu conhecer a realidade e os fatores que interferem na saúde do idoso, permitindo desenvolver </a:t>
            </a:r>
            <a:r>
              <a:rPr lang="pt-BR" sz="3100" b="1" dirty="0" smtClean="0"/>
              <a:t>habilidades para o enfrentamento </a:t>
            </a:r>
            <a:r>
              <a:rPr lang="pt-BR" sz="3100" dirty="0" smtClean="0"/>
              <a:t>das necessidades atuais bem como a realização de uma devolutiva para a comunidade, </a:t>
            </a:r>
            <a:r>
              <a:rPr lang="pt-BR" sz="3100" dirty="0" smtClean="0"/>
              <a:t>promovendo o desenvolvimento não só de conhecimentos, mas habilidades e atitudes voltados a essa população.</a:t>
            </a:r>
            <a:r>
              <a:rPr lang="pt-BR" dirty="0" smtClean="0"/>
              <a:t/>
            </a:r>
            <a:br>
              <a:rPr lang="pt-BR" dirty="0" smtClean="0"/>
            </a:br>
            <a:endParaRPr lang="pt-B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981200" y="1764094"/>
            <a:ext cx="8229600" cy="3100983"/>
          </a:xfrm>
        </p:spPr>
        <p:txBody>
          <a:bodyPr>
            <a:normAutofit fontScale="90000"/>
          </a:bodyPr>
          <a:lstStyle/>
          <a:p>
            <a:pPr algn="just"/>
            <a:r>
              <a:rPr lang="pt-BR" sz="2800" dirty="0" smtClean="0"/>
              <a:t>Referências</a:t>
            </a:r>
            <a:br>
              <a:rPr lang="pt-BR" sz="2800" dirty="0" smtClean="0"/>
            </a:br>
            <a:r>
              <a:rPr lang="pt-BR" sz="2800" dirty="0" smtClean="0"/>
              <a:t/>
            </a:r>
            <a:br>
              <a:rPr lang="pt-BR" sz="2800" dirty="0" smtClean="0"/>
            </a:br>
            <a:r>
              <a:rPr lang="pt-BR" sz="2200" dirty="0" smtClean="0"/>
              <a:t>MANZINI FILHO, M. </a:t>
            </a:r>
            <a:r>
              <a:rPr lang="pt-BR" sz="2200" dirty="0" err="1" smtClean="0"/>
              <a:t>et</a:t>
            </a:r>
            <a:r>
              <a:rPr lang="pt-BR" sz="2200" dirty="0" smtClean="0"/>
              <a:t> al. Atividade física e envelhecimento humano: a busca pelo envelhecimento saudável. </a:t>
            </a:r>
            <a:r>
              <a:rPr lang="pt-BR" sz="2200" i="1" dirty="0" smtClean="0"/>
              <a:t>Revista Brasileira de Ciências do Envelhecimento Humano</a:t>
            </a:r>
            <a:r>
              <a:rPr lang="pt-BR" sz="2200" dirty="0" smtClean="0"/>
              <a:t>, v. 7, n. 1, p. 97-106, jan./abr. 2010.</a:t>
            </a:r>
            <a:br>
              <a:rPr lang="pt-BR" sz="2200" dirty="0" smtClean="0"/>
            </a:br>
            <a:r>
              <a:rPr lang="pt-BR" sz="2200" dirty="0" smtClean="0"/>
              <a:t/>
            </a:r>
            <a:br>
              <a:rPr lang="pt-BR" sz="2200" dirty="0" smtClean="0"/>
            </a:br>
            <a:r>
              <a:rPr lang="pt-BR" sz="2200" dirty="0" smtClean="0"/>
              <a:t>SANCHES, A.; LEBRAO, M.; DUARTE, Y. Violência contra idosos: uma questão nova?</a:t>
            </a:r>
            <a:r>
              <a:rPr lang="pt-BR" sz="2200" i="1" dirty="0" smtClean="0"/>
              <a:t> Revista Saúde e Sociedade</a:t>
            </a:r>
            <a:r>
              <a:rPr lang="pt-BR" sz="2200" dirty="0" smtClean="0"/>
              <a:t>, São Paulo, v. 17, n. 3, p. 90-100, Set, 2008.</a:t>
            </a:r>
            <a:br>
              <a:rPr lang="pt-BR" sz="2200" dirty="0" smtClean="0"/>
            </a:br>
            <a:r>
              <a:rPr lang="pt-BR" sz="2200" dirty="0" smtClean="0"/>
              <a:t/>
            </a:r>
            <a:br>
              <a:rPr lang="pt-BR" sz="2200" dirty="0" smtClean="0"/>
            </a:br>
            <a:r>
              <a:rPr lang="pt-BR" sz="2200" dirty="0" smtClean="0"/>
              <a:t>KARSH, U. Idosos dependentes: famílias e </a:t>
            </a:r>
            <a:r>
              <a:rPr lang="pt-BR" sz="2200" dirty="0" err="1" smtClean="0"/>
              <a:t>cuidadores</a:t>
            </a:r>
            <a:r>
              <a:rPr lang="pt-BR" sz="2200" dirty="0" smtClean="0"/>
              <a:t>. </a:t>
            </a:r>
            <a:r>
              <a:rPr lang="pt-BR" sz="2200" i="1" dirty="0" smtClean="0"/>
              <a:t>Caderno de Saúde Pública</a:t>
            </a:r>
            <a:r>
              <a:rPr lang="pt-BR" sz="2200" dirty="0" smtClean="0"/>
              <a:t>, Rio de Janeiro, v. 19, n.3, p. 861-866, </a:t>
            </a:r>
            <a:r>
              <a:rPr lang="pt-BR" sz="2200" dirty="0" err="1" smtClean="0"/>
              <a:t>mai-jun</a:t>
            </a:r>
            <a:r>
              <a:rPr lang="pt-BR" sz="2200" dirty="0" smtClean="0"/>
              <a:t>, 2003.</a:t>
            </a:r>
            <a:r>
              <a:rPr lang="pt-BR" sz="2800" dirty="0" smtClean="0"/>
              <a:t/>
            </a:r>
            <a:br>
              <a:rPr lang="pt-BR" sz="2800" dirty="0" smtClean="0"/>
            </a:br>
            <a:endParaRPr lang="pt-BR" sz="2800" dirty="0"/>
          </a:p>
        </p:txBody>
      </p:sp>
    </p:spTree>
    <p:extLst>
      <p:ext uri="{BB962C8B-B14F-4D97-AF65-F5344CB8AC3E}">
        <p14:creationId xmlns="" xmlns:p14="http://schemas.microsoft.com/office/powerpoint/2010/main" val="37484360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81200" y="3634153"/>
            <a:ext cx="8229600" cy="2825261"/>
          </a:xfrm>
        </p:spPr>
        <p:txBody>
          <a:bodyPr>
            <a:noAutofit/>
          </a:bodyPr>
          <a:lstStyle/>
          <a:p>
            <a:pPr>
              <a:lnSpc>
                <a:spcPct val="150000"/>
              </a:lnSpc>
            </a:pPr>
            <a:r>
              <a:rPr lang="pt-BR" sz="4000" dirty="0" smtClean="0">
                <a:solidFill>
                  <a:schemeClr val="accent1">
                    <a:lumMod val="60000"/>
                    <a:lumOff val="40000"/>
                  </a:schemeClr>
                </a:solidFill>
              </a:rPr>
              <a:t/>
            </a:r>
            <a:br>
              <a:rPr lang="pt-BR" sz="4000" dirty="0" smtClean="0">
                <a:solidFill>
                  <a:schemeClr val="accent1">
                    <a:lumMod val="60000"/>
                    <a:lumOff val="40000"/>
                  </a:schemeClr>
                </a:solidFill>
              </a:rPr>
            </a:br>
            <a:r>
              <a:rPr lang="pt-BR" sz="4000" dirty="0" smtClean="0">
                <a:solidFill>
                  <a:schemeClr val="accent1">
                    <a:lumMod val="60000"/>
                    <a:lumOff val="40000"/>
                  </a:schemeClr>
                </a:solidFill>
              </a:rPr>
              <a:t/>
            </a:r>
            <a:br>
              <a:rPr lang="pt-BR" sz="4000" dirty="0" smtClean="0">
                <a:solidFill>
                  <a:schemeClr val="accent1">
                    <a:lumMod val="60000"/>
                    <a:lumOff val="40000"/>
                  </a:schemeClr>
                </a:solidFill>
              </a:rPr>
            </a:br>
            <a:r>
              <a:rPr lang="pt-BR" sz="4000" dirty="0" smtClean="0">
                <a:solidFill>
                  <a:schemeClr val="accent1">
                    <a:lumMod val="60000"/>
                    <a:lumOff val="40000"/>
                  </a:schemeClr>
                </a:solidFill>
              </a:rPr>
              <a:t/>
            </a:r>
            <a:br>
              <a:rPr lang="pt-BR" sz="4000" dirty="0" smtClean="0">
                <a:solidFill>
                  <a:schemeClr val="accent1">
                    <a:lumMod val="60000"/>
                    <a:lumOff val="40000"/>
                  </a:schemeClr>
                </a:solidFill>
              </a:rPr>
            </a:br>
            <a:r>
              <a:rPr lang="pt-BR" sz="4000" dirty="0" smtClean="0">
                <a:solidFill>
                  <a:schemeClr val="accent1">
                    <a:lumMod val="60000"/>
                    <a:lumOff val="40000"/>
                  </a:schemeClr>
                </a:solidFill>
              </a:rPr>
              <a:t/>
            </a:r>
            <a:br>
              <a:rPr lang="pt-BR" sz="4000" dirty="0" smtClean="0">
                <a:solidFill>
                  <a:schemeClr val="accent1">
                    <a:lumMod val="60000"/>
                    <a:lumOff val="40000"/>
                  </a:schemeClr>
                </a:solidFill>
              </a:rPr>
            </a:br>
            <a:r>
              <a:rPr lang="pt-BR" sz="4000" dirty="0" smtClean="0">
                <a:solidFill>
                  <a:schemeClr val="accent1">
                    <a:lumMod val="60000"/>
                    <a:lumOff val="40000"/>
                  </a:schemeClr>
                </a:solidFill>
              </a:rPr>
              <a:t/>
            </a:r>
            <a:br>
              <a:rPr lang="pt-BR" sz="4000" dirty="0" smtClean="0">
                <a:solidFill>
                  <a:schemeClr val="accent1">
                    <a:lumMod val="60000"/>
                    <a:lumOff val="40000"/>
                  </a:schemeClr>
                </a:solidFill>
              </a:rPr>
            </a:br>
            <a:r>
              <a:rPr lang="pt-BR" sz="4000" dirty="0" smtClean="0">
                <a:solidFill>
                  <a:schemeClr val="accent1">
                    <a:lumMod val="60000"/>
                    <a:lumOff val="40000"/>
                  </a:schemeClr>
                </a:solidFill>
              </a:rPr>
              <a:t/>
            </a:r>
            <a:br>
              <a:rPr lang="pt-BR" sz="4000" dirty="0" smtClean="0">
                <a:solidFill>
                  <a:schemeClr val="accent1">
                    <a:lumMod val="60000"/>
                    <a:lumOff val="40000"/>
                  </a:schemeClr>
                </a:solidFill>
              </a:rPr>
            </a:br>
            <a:r>
              <a:rPr lang="pt-BR" sz="4000" dirty="0" smtClean="0">
                <a:solidFill>
                  <a:schemeClr val="accent1">
                    <a:lumMod val="60000"/>
                    <a:lumOff val="40000"/>
                  </a:schemeClr>
                </a:solidFill>
              </a:rPr>
              <a:t/>
            </a:r>
            <a:br>
              <a:rPr lang="pt-BR" sz="4000" dirty="0" smtClean="0">
                <a:solidFill>
                  <a:schemeClr val="accent1">
                    <a:lumMod val="60000"/>
                    <a:lumOff val="40000"/>
                  </a:schemeClr>
                </a:solidFill>
              </a:rPr>
            </a:br>
            <a:r>
              <a:rPr lang="pt-BR" sz="4000" dirty="0" smtClean="0">
                <a:solidFill>
                  <a:schemeClr val="accent1">
                    <a:lumMod val="60000"/>
                    <a:lumOff val="40000"/>
                  </a:schemeClr>
                </a:solidFill>
              </a:rPr>
              <a:t/>
            </a:r>
            <a:br>
              <a:rPr lang="pt-BR" sz="4000" dirty="0" smtClean="0">
                <a:solidFill>
                  <a:schemeClr val="accent1">
                    <a:lumMod val="60000"/>
                    <a:lumOff val="40000"/>
                  </a:schemeClr>
                </a:solidFill>
              </a:rPr>
            </a:br>
            <a:r>
              <a:rPr lang="pt-BR" sz="4000" dirty="0" smtClean="0">
                <a:solidFill>
                  <a:schemeClr val="accent1">
                    <a:lumMod val="60000"/>
                    <a:lumOff val="40000"/>
                  </a:schemeClr>
                </a:solidFill>
              </a:rPr>
              <a:t/>
            </a:r>
            <a:br>
              <a:rPr lang="pt-BR" sz="4000" dirty="0" smtClean="0">
                <a:solidFill>
                  <a:schemeClr val="accent1">
                    <a:lumMod val="60000"/>
                    <a:lumOff val="40000"/>
                  </a:schemeClr>
                </a:solidFill>
              </a:rPr>
            </a:br>
            <a:r>
              <a:rPr lang="pt-BR" sz="4000" b="1" dirty="0" smtClean="0">
                <a:solidFill>
                  <a:schemeClr val="accent1">
                    <a:lumMod val="75000"/>
                  </a:schemeClr>
                </a:solidFill>
              </a:rPr>
              <a:t>OBRIGADA</a:t>
            </a:r>
            <a:br>
              <a:rPr lang="pt-BR" sz="4000" b="1" dirty="0" smtClean="0">
                <a:solidFill>
                  <a:schemeClr val="accent1">
                    <a:lumMod val="75000"/>
                  </a:schemeClr>
                </a:solidFill>
              </a:rPr>
            </a:br>
            <a:r>
              <a:rPr lang="pt-BR" sz="4000" b="1" dirty="0" smtClean="0">
                <a:solidFill>
                  <a:schemeClr val="accent1">
                    <a:lumMod val="75000"/>
                  </a:schemeClr>
                </a:solidFill>
              </a:rPr>
              <a:t/>
            </a:r>
            <a:br>
              <a:rPr lang="pt-BR" sz="4000" b="1" dirty="0" smtClean="0">
                <a:solidFill>
                  <a:schemeClr val="accent1">
                    <a:lumMod val="75000"/>
                  </a:schemeClr>
                </a:solidFill>
              </a:rPr>
            </a:br>
            <a:r>
              <a:rPr lang="pt-BR" sz="4000" dirty="0" smtClean="0"/>
              <a:t/>
            </a:r>
            <a:br>
              <a:rPr lang="pt-BR" sz="4000" dirty="0" smtClean="0"/>
            </a:br>
            <a:endParaRPr lang="pt-BR" sz="4000" dirty="0"/>
          </a:p>
        </p:txBody>
      </p:sp>
      <p:sp>
        <p:nvSpPr>
          <p:cNvPr id="3" name="CaixaDeTexto 2"/>
          <p:cNvSpPr txBox="1"/>
          <p:nvPr/>
        </p:nvSpPr>
        <p:spPr>
          <a:xfrm>
            <a:off x="7256585" y="5615354"/>
            <a:ext cx="3845169" cy="369332"/>
          </a:xfrm>
          <a:prstGeom prst="rect">
            <a:avLst/>
          </a:prstGeom>
          <a:noFill/>
        </p:spPr>
        <p:txBody>
          <a:bodyPr wrap="square" rtlCol="0">
            <a:spAutoFit/>
          </a:bodyPr>
          <a:lstStyle/>
          <a:p>
            <a:r>
              <a:rPr lang="pt-BR" b="1" dirty="0" smtClean="0"/>
              <a:t>iracemagmc@gmail.com</a:t>
            </a:r>
            <a:endParaRPr lang="pt-BR" b="1" dirty="0"/>
          </a:p>
        </p:txBody>
      </p:sp>
      <p:pic>
        <p:nvPicPr>
          <p:cNvPr id="1026" name="Picture 2" descr="C:\Users\Cliente\Pictures\abraço equipe.jpg"/>
          <p:cNvPicPr>
            <a:picLocks noChangeAspect="1" noChangeArrowheads="1"/>
          </p:cNvPicPr>
          <p:nvPr/>
        </p:nvPicPr>
        <p:blipFill>
          <a:blip r:embed="rId2"/>
          <a:srcRect/>
          <a:stretch>
            <a:fillRect/>
          </a:stretch>
        </p:blipFill>
        <p:spPr bwMode="auto">
          <a:xfrm>
            <a:off x="715108" y="4630616"/>
            <a:ext cx="3742005" cy="1559169"/>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spcBef>
                <a:spcPts val="0"/>
              </a:spcBef>
            </a:pPr>
            <a:r>
              <a:rPr lang="pt-BR" b="1" dirty="0" smtClean="0"/>
              <a:t>A SITUAÇÃO DO IDOSO NO BRASIL</a:t>
            </a:r>
            <a:endParaRPr lang="pt-BR" sz="3600" b="1" i="0" dirty="0">
              <a:solidFill>
                <a:srgbClr val="852367"/>
              </a:solidFill>
              <a:latin typeface="Times New Roman"/>
              <a:ea typeface="+mj-ea"/>
              <a:cs typeface="+mj-cs"/>
            </a:endParaRPr>
          </a:p>
        </p:txBody>
      </p:sp>
      <p:sp>
        <p:nvSpPr>
          <p:cNvPr id="3" name="Espaço Reservado para Conteúdo 2"/>
          <p:cNvSpPr>
            <a:spLocks noGrp="1"/>
          </p:cNvSpPr>
          <p:nvPr>
            <p:ph idx="1"/>
          </p:nvPr>
        </p:nvSpPr>
        <p:spPr/>
        <p:txBody>
          <a:bodyPr>
            <a:normAutofit/>
          </a:bodyPr>
          <a:lstStyle/>
          <a:p>
            <a:pPr>
              <a:lnSpc>
                <a:spcPct val="110000"/>
              </a:lnSpc>
              <a:buClr>
                <a:srgbClr val="323232"/>
              </a:buClr>
            </a:pPr>
            <a:r>
              <a:rPr lang="pt-BR" dirty="0" smtClean="0"/>
              <a:t>Introdução</a:t>
            </a:r>
            <a:endParaRPr lang="pt-BR" sz="2000" b="0" i="0" dirty="0" smtClean="0">
              <a:solidFill>
                <a:srgbClr val="323232"/>
              </a:solidFill>
              <a:latin typeface="Times New Roman"/>
              <a:ea typeface="+mn-ea"/>
              <a:cs typeface="+mn-cs"/>
            </a:endParaRPr>
          </a:p>
          <a:p>
            <a:pPr>
              <a:lnSpc>
                <a:spcPct val="110000"/>
              </a:lnSpc>
              <a:buClr>
                <a:srgbClr val="323232"/>
              </a:buClr>
            </a:pPr>
            <a:r>
              <a:rPr lang="pt-BR" dirty="0" smtClean="0"/>
              <a:t>Metodologia</a:t>
            </a:r>
          </a:p>
          <a:p>
            <a:pPr>
              <a:lnSpc>
                <a:spcPct val="110000"/>
              </a:lnSpc>
              <a:buClr>
                <a:srgbClr val="323232"/>
              </a:buClr>
            </a:pPr>
            <a:r>
              <a:rPr lang="pt-BR" dirty="0" smtClean="0"/>
              <a:t>Objetivos</a:t>
            </a:r>
          </a:p>
          <a:p>
            <a:pPr>
              <a:lnSpc>
                <a:spcPct val="110000"/>
              </a:lnSpc>
              <a:buClr>
                <a:srgbClr val="323232"/>
              </a:buClr>
            </a:pPr>
            <a:r>
              <a:rPr lang="pt-BR" dirty="0" smtClean="0"/>
              <a:t>Resultados</a:t>
            </a:r>
          </a:p>
          <a:p>
            <a:pPr>
              <a:lnSpc>
                <a:spcPct val="110000"/>
              </a:lnSpc>
              <a:buClr>
                <a:srgbClr val="323232"/>
              </a:buClr>
            </a:pPr>
            <a:r>
              <a:rPr lang="pt-BR" dirty="0" smtClean="0"/>
              <a:t>Conclusão</a:t>
            </a:r>
          </a:p>
          <a:p>
            <a:pPr>
              <a:lnSpc>
                <a:spcPct val="110000"/>
              </a:lnSpc>
              <a:buClr>
                <a:srgbClr val="323232"/>
              </a:buClr>
            </a:pPr>
            <a:r>
              <a:rPr lang="pt-BR" dirty="0" smtClean="0"/>
              <a:t>Palavras chave: Saúde do idoso, envelhecimento saudável.</a:t>
            </a:r>
          </a:p>
          <a:p>
            <a:pPr>
              <a:lnSpc>
                <a:spcPct val="110000"/>
              </a:lnSpc>
              <a:buClr>
                <a:srgbClr val="323232"/>
              </a:buClr>
            </a:pPr>
            <a:r>
              <a:rPr lang="pt-BR" dirty="0" smtClean="0"/>
              <a:t>Referências</a:t>
            </a:r>
            <a:endParaRPr lang="pt-BR" sz="2000" b="0" i="0" dirty="0">
              <a:solidFill>
                <a:srgbClr val="323232"/>
              </a:solidFill>
              <a:latin typeface="Times New Roman"/>
              <a:ea typeface="+mn-ea"/>
              <a:cs typeface="+mn-cs"/>
            </a:endParaRPr>
          </a:p>
        </p:txBody>
      </p:sp>
    </p:spTree>
    <p:extLst>
      <p:ext uri="{BB962C8B-B14F-4D97-AF65-F5344CB8AC3E}">
        <p14:creationId xmlns="" xmlns:p14="http://schemas.microsoft.com/office/powerpoint/2010/main" val="40548281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81200" y="1764093"/>
            <a:ext cx="8229600" cy="4847721"/>
          </a:xfrm>
        </p:spPr>
        <p:txBody>
          <a:bodyPr>
            <a:normAutofit fontScale="90000"/>
          </a:bodyPr>
          <a:lstStyle/>
          <a:p>
            <a:pPr algn="just">
              <a:lnSpc>
                <a:spcPct val="150000"/>
              </a:lnSpc>
            </a:pPr>
            <a:r>
              <a:rPr lang="pt-BR" sz="3100" b="1" dirty="0" smtClean="0">
                <a:solidFill>
                  <a:schemeClr val="accent1">
                    <a:lumMod val="75000"/>
                  </a:schemeClr>
                </a:solidFill>
              </a:rPr>
              <a:t>INTRODUÇÃO</a:t>
            </a:r>
            <a:r>
              <a:rPr lang="pt-BR" sz="3100" dirty="0" smtClean="0"/>
              <a:t/>
            </a:r>
            <a:br>
              <a:rPr lang="pt-BR" sz="3100" dirty="0" smtClean="0"/>
            </a:br>
            <a:r>
              <a:rPr lang="pt-BR" sz="3100" dirty="0" smtClean="0"/>
              <a:t/>
            </a:r>
            <a:br>
              <a:rPr lang="pt-BR" sz="3100" dirty="0" smtClean="0"/>
            </a:br>
            <a:r>
              <a:rPr lang="pt-BR" sz="3100" dirty="0" smtClean="0"/>
              <a:t>O trabalho é um relato de experiência </a:t>
            </a:r>
            <a:r>
              <a:rPr lang="pt-BR" sz="3100" dirty="0" smtClean="0"/>
              <a:t>obtido </a:t>
            </a:r>
            <a:r>
              <a:rPr lang="pt-BR" sz="3100" dirty="0" smtClean="0"/>
              <a:t>durante as discussões do Caso do Eixo Teórico Prático Integrado (CETPI), pelos alunos do segundo ano do curso de medicina da PUC Goiás, com o tema saúde do idoso.</a:t>
            </a:r>
            <a:r>
              <a:rPr lang="pt-BR" dirty="0" smtClean="0"/>
              <a:t/>
            </a:r>
            <a:br>
              <a:rPr lang="pt-BR" dirty="0" smtClean="0"/>
            </a:br>
            <a:endParaRPr lang="pt-B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81200" y="1137138"/>
            <a:ext cx="8229600" cy="7151077"/>
          </a:xfrm>
        </p:spPr>
        <p:txBody>
          <a:bodyPr>
            <a:normAutofit fontScale="90000"/>
          </a:bodyPr>
          <a:lstStyle/>
          <a:p>
            <a:pPr algn="just">
              <a:lnSpc>
                <a:spcPct val="200000"/>
              </a:lnSpc>
            </a:pPr>
            <a:r>
              <a:rPr lang="pt-BR" sz="3100" b="1" dirty="0" smtClean="0">
                <a:solidFill>
                  <a:schemeClr val="accent1">
                    <a:lumMod val="75000"/>
                  </a:schemeClr>
                </a:solidFill>
              </a:rPr>
              <a:t/>
            </a:r>
            <a:br>
              <a:rPr lang="pt-BR" sz="3100" b="1" dirty="0" smtClean="0">
                <a:solidFill>
                  <a:schemeClr val="accent1">
                    <a:lumMod val="75000"/>
                  </a:schemeClr>
                </a:solidFill>
              </a:rPr>
            </a:br>
            <a:r>
              <a:rPr lang="pt-BR" sz="3100" b="1" dirty="0" smtClean="0">
                <a:solidFill>
                  <a:schemeClr val="accent1">
                    <a:lumMod val="75000"/>
                  </a:schemeClr>
                </a:solidFill>
              </a:rPr>
              <a:t/>
            </a:r>
            <a:br>
              <a:rPr lang="pt-BR" sz="3100" b="1" dirty="0" smtClean="0">
                <a:solidFill>
                  <a:schemeClr val="accent1">
                    <a:lumMod val="75000"/>
                  </a:schemeClr>
                </a:solidFill>
              </a:rPr>
            </a:br>
            <a:r>
              <a:rPr lang="pt-BR" sz="3100" b="1" dirty="0" smtClean="0">
                <a:solidFill>
                  <a:schemeClr val="accent1">
                    <a:lumMod val="75000"/>
                  </a:schemeClr>
                </a:solidFill>
              </a:rPr>
              <a:t/>
            </a:r>
            <a:br>
              <a:rPr lang="pt-BR" sz="3100" b="1" dirty="0" smtClean="0">
                <a:solidFill>
                  <a:schemeClr val="accent1">
                    <a:lumMod val="75000"/>
                  </a:schemeClr>
                </a:solidFill>
              </a:rPr>
            </a:br>
            <a:r>
              <a:rPr lang="pt-BR" sz="3100" b="1" dirty="0" smtClean="0">
                <a:solidFill>
                  <a:schemeClr val="accent1">
                    <a:lumMod val="75000"/>
                  </a:schemeClr>
                </a:solidFill>
              </a:rPr>
              <a:t/>
            </a:r>
            <a:br>
              <a:rPr lang="pt-BR" sz="3100" b="1" dirty="0" smtClean="0">
                <a:solidFill>
                  <a:schemeClr val="accent1">
                    <a:lumMod val="75000"/>
                  </a:schemeClr>
                </a:solidFill>
              </a:rPr>
            </a:br>
            <a:r>
              <a:rPr lang="pt-BR" sz="3100" b="1" dirty="0" smtClean="0">
                <a:solidFill>
                  <a:schemeClr val="accent1">
                    <a:lumMod val="75000"/>
                  </a:schemeClr>
                </a:solidFill>
              </a:rPr>
              <a:t/>
            </a:r>
            <a:br>
              <a:rPr lang="pt-BR" sz="3100" b="1" dirty="0" smtClean="0">
                <a:solidFill>
                  <a:schemeClr val="accent1">
                    <a:lumMod val="75000"/>
                  </a:schemeClr>
                </a:solidFill>
              </a:rPr>
            </a:br>
            <a:r>
              <a:rPr lang="pt-BR" sz="3100" b="1" dirty="0" smtClean="0">
                <a:solidFill>
                  <a:schemeClr val="accent1">
                    <a:lumMod val="75000"/>
                  </a:schemeClr>
                </a:solidFill>
              </a:rPr>
              <a:t>OBJETIVOS</a:t>
            </a:r>
            <a:r>
              <a:rPr lang="pt-BR" sz="3100" dirty="0" smtClean="0"/>
              <a:t/>
            </a:r>
            <a:br>
              <a:rPr lang="pt-BR" sz="3100" dirty="0" smtClean="0"/>
            </a:br>
            <a:r>
              <a:rPr lang="pt-BR" sz="3100" dirty="0" smtClean="0"/>
              <a:t>- Identificar </a:t>
            </a:r>
            <a:r>
              <a:rPr lang="pt-BR" sz="3100" dirty="0" smtClean="0"/>
              <a:t>conhecimentos sobre a situação da saúde do idoso no Brasil atualmente, bem como desenvolver habilidades para lidar com essa situação</a:t>
            </a:r>
            <a:r>
              <a:rPr lang="pt-BR" sz="3100" dirty="0" smtClean="0"/>
              <a:t>.</a:t>
            </a:r>
            <a:br>
              <a:rPr lang="pt-BR" sz="3100" dirty="0" smtClean="0"/>
            </a:br>
            <a:r>
              <a:rPr lang="pt-BR" sz="3100" dirty="0" smtClean="0"/>
              <a:t>- Relatar a experiência pedagógica desenvolvida na formação médica de estudantes da PUC Goiás .</a:t>
            </a:r>
            <a:r>
              <a:rPr lang="pt-BR" sz="3100" dirty="0" smtClean="0"/>
              <a:t> </a:t>
            </a:r>
            <a:r>
              <a:rPr lang="pt-BR" dirty="0" smtClean="0"/>
              <a:t/>
            </a:r>
            <a:br>
              <a:rPr lang="pt-BR" dirty="0" smtClean="0"/>
            </a:br>
            <a:endParaRPr lang="pt-B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08185" y="644769"/>
            <a:ext cx="9888415" cy="5527431"/>
          </a:xfrm>
        </p:spPr>
        <p:txBody>
          <a:bodyPr>
            <a:normAutofit/>
          </a:bodyPr>
          <a:lstStyle/>
          <a:p>
            <a:pPr>
              <a:lnSpc>
                <a:spcPct val="110000"/>
              </a:lnSpc>
              <a:buClr>
                <a:srgbClr val="323232"/>
              </a:buClr>
              <a:buNone/>
            </a:pPr>
            <a:r>
              <a:rPr lang="pt-BR" b="1" dirty="0" smtClean="0">
                <a:solidFill>
                  <a:schemeClr val="accent1">
                    <a:lumMod val="75000"/>
                  </a:schemeClr>
                </a:solidFill>
              </a:rPr>
              <a:t>    </a:t>
            </a:r>
            <a:r>
              <a:rPr lang="pt-BR" sz="2800" b="1" dirty="0" smtClean="0">
                <a:solidFill>
                  <a:schemeClr val="accent1">
                    <a:lumMod val="75000"/>
                  </a:schemeClr>
                </a:solidFill>
              </a:rPr>
              <a:t>CASO DO EIXO TEÓRICO PRÁTICO INTEGRADO</a:t>
            </a:r>
          </a:p>
          <a:p>
            <a:pPr>
              <a:lnSpc>
                <a:spcPct val="110000"/>
              </a:lnSpc>
              <a:buClr>
                <a:srgbClr val="323232"/>
              </a:buClr>
              <a:buNone/>
            </a:pPr>
            <a:r>
              <a:rPr lang="pt-BR" b="1" dirty="0" smtClean="0">
                <a:solidFill>
                  <a:schemeClr val="accent1">
                    <a:lumMod val="75000"/>
                  </a:schemeClr>
                </a:solidFill>
              </a:rPr>
              <a:t/>
            </a:r>
            <a:br>
              <a:rPr lang="pt-BR" b="1" dirty="0" smtClean="0">
                <a:solidFill>
                  <a:schemeClr val="accent1">
                    <a:lumMod val="75000"/>
                  </a:schemeClr>
                </a:solidFill>
              </a:rPr>
            </a:br>
            <a:r>
              <a:rPr lang="pt-BR" b="1" dirty="0" smtClean="0">
                <a:solidFill>
                  <a:schemeClr val="accent1">
                    <a:lumMod val="75000"/>
                  </a:schemeClr>
                </a:solidFill>
              </a:rPr>
              <a:t>É uma unidade do Curso de Medicina da PUC Goiás, inspirada na Metodologia da </a:t>
            </a:r>
            <a:r>
              <a:rPr lang="pt-BR" b="1" dirty="0" err="1" smtClean="0">
                <a:solidFill>
                  <a:schemeClr val="accent1">
                    <a:lumMod val="75000"/>
                  </a:schemeClr>
                </a:solidFill>
              </a:rPr>
              <a:t>Problematização</a:t>
            </a:r>
            <a:r>
              <a:rPr lang="pt-BR" b="1" dirty="0" smtClean="0">
                <a:solidFill>
                  <a:schemeClr val="accent1">
                    <a:lumMod val="75000"/>
                  </a:schemeClr>
                </a:solidFill>
              </a:rPr>
              <a:t> (Paulo Freire), que ocorre segundo as cinco etapas do Arco de Charles </a:t>
            </a:r>
            <a:r>
              <a:rPr lang="pt-BR" b="1" dirty="0" err="1" smtClean="0">
                <a:solidFill>
                  <a:schemeClr val="accent1">
                    <a:lumMod val="75000"/>
                  </a:schemeClr>
                </a:solidFill>
              </a:rPr>
              <a:t>Maguerez</a:t>
            </a:r>
            <a:r>
              <a:rPr lang="pt-BR" b="1" dirty="0" smtClean="0">
                <a:solidFill>
                  <a:schemeClr val="accent1">
                    <a:lumMod val="75000"/>
                  </a:schemeClr>
                </a:solidFill>
              </a:rPr>
              <a:t>:</a:t>
            </a:r>
            <a:br>
              <a:rPr lang="pt-BR" b="1" dirty="0" smtClean="0">
                <a:solidFill>
                  <a:schemeClr val="accent1">
                    <a:lumMod val="75000"/>
                  </a:schemeClr>
                </a:solidFill>
              </a:rPr>
            </a:br>
            <a:r>
              <a:rPr lang="pt-BR" b="1" dirty="0" smtClean="0">
                <a:solidFill>
                  <a:schemeClr val="accent1">
                    <a:lumMod val="75000"/>
                  </a:schemeClr>
                </a:solidFill>
              </a:rPr>
              <a:t/>
            </a:r>
            <a:br>
              <a:rPr lang="pt-BR" b="1" dirty="0" smtClean="0">
                <a:solidFill>
                  <a:schemeClr val="accent1">
                    <a:lumMod val="75000"/>
                  </a:schemeClr>
                </a:solidFill>
              </a:rPr>
            </a:br>
            <a:r>
              <a:rPr lang="pt-BR" b="1" dirty="0" smtClean="0">
                <a:solidFill>
                  <a:schemeClr val="accent1">
                    <a:lumMod val="75000"/>
                  </a:schemeClr>
                </a:solidFill>
              </a:rPr>
              <a:t>1 – Contato com a Realidade</a:t>
            </a:r>
            <a:br>
              <a:rPr lang="pt-BR" b="1" dirty="0" smtClean="0">
                <a:solidFill>
                  <a:schemeClr val="accent1">
                    <a:lumMod val="75000"/>
                  </a:schemeClr>
                </a:solidFill>
              </a:rPr>
            </a:br>
            <a:r>
              <a:rPr lang="pt-BR" b="1" dirty="0" smtClean="0">
                <a:solidFill>
                  <a:schemeClr val="accent1">
                    <a:lumMod val="75000"/>
                  </a:schemeClr>
                </a:solidFill>
              </a:rPr>
              <a:t>2 – Identificação de Situação Problema</a:t>
            </a:r>
            <a:br>
              <a:rPr lang="pt-BR" b="1" dirty="0" smtClean="0">
                <a:solidFill>
                  <a:schemeClr val="accent1">
                    <a:lumMod val="75000"/>
                  </a:schemeClr>
                </a:solidFill>
              </a:rPr>
            </a:br>
            <a:r>
              <a:rPr lang="pt-BR" b="1" dirty="0" smtClean="0">
                <a:solidFill>
                  <a:schemeClr val="accent1">
                    <a:lumMod val="75000"/>
                  </a:schemeClr>
                </a:solidFill>
              </a:rPr>
              <a:t>3 </a:t>
            </a:r>
            <a:r>
              <a:rPr lang="pt-BR" b="1" dirty="0" smtClean="0">
                <a:solidFill>
                  <a:schemeClr val="accent1">
                    <a:lumMod val="75000"/>
                  </a:schemeClr>
                </a:solidFill>
              </a:rPr>
              <a:t>– Teorização</a:t>
            </a:r>
            <a:r>
              <a:rPr lang="pt-BR" b="1" dirty="0" smtClean="0">
                <a:solidFill>
                  <a:schemeClr val="accent1">
                    <a:lumMod val="75000"/>
                  </a:schemeClr>
                </a:solidFill>
              </a:rPr>
              <a:t/>
            </a:r>
            <a:br>
              <a:rPr lang="pt-BR" b="1" dirty="0" smtClean="0">
                <a:solidFill>
                  <a:schemeClr val="accent1">
                    <a:lumMod val="75000"/>
                  </a:schemeClr>
                </a:solidFill>
              </a:rPr>
            </a:br>
            <a:r>
              <a:rPr lang="pt-BR" b="1" dirty="0" smtClean="0">
                <a:solidFill>
                  <a:schemeClr val="accent1">
                    <a:lumMod val="75000"/>
                  </a:schemeClr>
                </a:solidFill>
              </a:rPr>
              <a:t>4 – Levantamento de Hipóteses para Solução</a:t>
            </a:r>
            <a:br>
              <a:rPr lang="pt-BR" b="1" dirty="0" smtClean="0">
                <a:solidFill>
                  <a:schemeClr val="accent1">
                    <a:lumMod val="75000"/>
                  </a:schemeClr>
                </a:solidFill>
              </a:rPr>
            </a:br>
            <a:r>
              <a:rPr lang="pt-BR" b="1" dirty="0" smtClean="0">
                <a:solidFill>
                  <a:schemeClr val="accent1">
                    <a:lumMod val="75000"/>
                  </a:schemeClr>
                </a:solidFill>
              </a:rPr>
              <a:t>5 – Devolutiva Social</a:t>
            </a:r>
            <a:endParaRPr lang="pt-BR" sz="2000" b="0" i="0" dirty="0">
              <a:solidFill>
                <a:schemeClr val="accent1">
                  <a:lumMod val="75000"/>
                </a:schemeClr>
              </a:solidFill>
              <a:latin typeface="Times New Roman"/>
              <a:ea typeface="+mn-ea"/>
              <a:cs typeface="+mn-cs"/>
            </a:endParaRPr>
          </a:p>
        </p:txBody>
      </p:sp>
      <p:pic>
        <p:nvPicPr>
          <p:cNvPr id="5" name="Picture 2" descr="E:\arco-maguerez.png"/>
          <p:cNvPicPr>
            <a:picLocks noChangeAspect="1" noChangeArrowheads="1"/>
          </p:cNvPicPr>
          <p:nvPr/>
        </p:nvPicPr>
        <p:blipFill>
          <a:blip r:embed="rId2"/>
          <a:srcRect/>
          <a:stretch>
            <a:fillRect/>
          </a:stretch>
        </p:blipFill>
        <p:spPr bwMode="auto">
          <a:xfrm>
            <a:off x="6154615" y="2672863"/>
            <a:ext cx="6037385" cy="4185138"/>
          </a:xfrm>
          <a:prstGeom prst="rect">
            <a:avLst/>
          </a:prstGeom>
          <a:noFill/>
        </p:spPr>
      </p:pic>
    </p:spTree>
    <p:extLst>
      <p:ext uri="{BB962C8B-B14F-4D97-AF65-F5344CB8AC3E}">
        <p14:creationId xmlns="" xmlns:p14="http://schemas.microsoft.com/office/powerpoint/2010/main" val="40548281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81200" y="1764094"/>
            <a:ext cx="8229600" cy="3358891"/>
          </a:xfrm>
        </p:spPr>
        <p:txBody>
          <a:bodyPr>
            <a:normAutofit fontScale="90000"/>
          </a:bodyPr>
          <a:lstStyle/>
          <a:p>
            <a:pPr algn="just"/>
            <a:r>
              <a:rPr lang="pt-BR" sz="2800" b="1" dirty="0" smtClean="0">
                <a:solidFill>
                  <a:schemeClr val="accent1">
                    <a:lumMod val="75000"/>
                  </a:schemeClr>
                </a:solidFill>
              </a:rPr>
              <a:t>METODOLOGIA</a:t>
            </a:r>
            <a:r>
              <a:rPr lang="pt-BR" sz="2800" dirty="0" smtClean="0"/>
              <a:t/>
            </a:r>
            <a:br>
              <a:rPr lang="pt-BR" sz="2800" dirty="0" smtClean="0"/>
            </a:br>
            <a:r>
              <a:rPr lang="pt-BR" sz="2800" dirty="0" smtClean="0"/>
              <a:t/>
            </a:r>
            <a:br>
              <a:rPr lang="pt-BR" sz="2800" dirty="0" smtClean="0"/>
            </a:br>
            <a:r>
              <a:rPr lang="pt-BR" sz="2800" dirty="0" smtClean="0"/>
              <a:t>O caso clínico foi coletado no Centro de Apoio Integral a Saúde (CAIS) </a:t>
            </a:r>
            <a:r>
              <a:rPr lang="pt-BR" sz="2800" dirty="0" err="1" smtClean="0"/>
              <a:t>Finsocial</a:t>
            </a:r>
            <a:r>
              <a:rPr lang="pt-BR" sz="2800" dirty="0" smtClean="0"/>
              <a:t> em Goiânia-GO. </a:t>
            </a:r>
            <a:br>
              <a:rPr lang="pt-BR" sz="2800" dirty="0" smtClean="0"/>
            </a:br>
            <a:r>
              <a:rPr lang="pt-BR" sz="2800" dirty="0" smtClean="0"/>
              <a:t/>
            </a:r>
            <a:br>
              <a:rPr lang="pt-BR" sz="2800" dirty="0" smtClean="0"/>
            </a:br>
            <a:r>
              <a:rPr lang="pt-BR" sz="2800" dirty="0" smtClean="0"/>
              <a:t>Depois da coleta, foi estabelecido o tema e iniciaram-se as pesquisas bibliográficas sobre a situação da saúde do idoso.</a:t>
            </a:r>
            <a:br>
              <a:rPr lang="pt-BR" sz="2800" dirty="0" smtClean="0"/>
            </a:br>
            <a:r>
              <a:rPr lang="pt-BR" sz="2800" dirty="0" smtClean="0"/>
              <a:t> </a:t>
            </a:r>
            <a:br>
              <a:rPr lang="pt-BR" sz="2800" dirty="0" smtClean="0"/>
            </a:br>
            <a:r>
              <a:rPr lang="pt-BR" sz="2800" dirty="0" smtClean="0"/>
              <a:t>Após a pesquisa, </a:t>
            </a:r>
            <a:r>
              <a:rPr lang="pt-BR" sz="2800" dirty="0" smtClean="0"/>
              <a:t>ocorreram sessões de discussão dos achados nos artigos, reflexões sobre a saúde do idoso.</a:t>
            </a:r>
            <a:endParaRPr lang="pt-BR" sz="28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81200" y="1852246"/>
            <a:ext cx="8229600" cy="3294185"/>
          </a:xfrm>
        </p:spPr>
        <p:txBody>
          <a:bodyPr>
            <a:normAutofit fontScale="90000"/>
          </a:bodyPr>
          <a:lstStyle/>
          <a:p>
            <a:pPr algn="just"/>
            <a:r>
              <a:rPr lang="pt-BR" sz="2800" dirty="0" smtClean="0"/>
              <a:t/>
            </a:r>
            <a:br>
              <a:rPr lang="pt-BR" sz="2800" dirty="0" smtClean="0"/>
            </a:br>
            <a:r>
              <a:rPr lang="pt-BR" sz="2800" dirty="0" smtClean="0"/>
              <a:t/>
            </a:r>
            <a:br>
              <a:rPr lang="pt-BR" sz="2800" dirty="0" smtClean="0"/>
            </a:br>
            <a:r>
              <a:rPr lang="pt-BR" sz="2800" dirty="0" smtClean="0"/>
              <a:t/>
            </a:r>
            <a:br>
              <a:rPr lang="pt-BR" sz="2800" dirty="0" smtClean="0"/>
            </a:br>
            <a:r>
              <a:rPr lang="pt-BR" sz="2800" b="1" dirty="0" smtClean="0">
                <a:solidFill>
                  <a:schemeClr val="accent1">
                    <a:lumMod val="75000"/>
                  </a:schemeClr>
                </a:solidFill>
              </a:rPr>
              <a:t>RESULTADOS</a:t>
            </a:r>
            <a:r>
              <a:rPr lang="pt-BR" sz="2800" dirty="0" smtClean="0"/>
              <a:t/>
            </a:r>
            <a:br>
              <a:rPr lang="pt-BR" sz="2800" dirty="0" smtClean="0"/>
            </a:br>
            <a:r>
              <a:rPr lang="pt-BR" sz="2800" dirty="0" smtClean="0"/>
              <a:t/>
            </a:r>
            <a:br>
              <a:rPr lang="pt-BR" sz="2800" dirty="0" smtClean="0"/>
            </a:br>
            <a:r>
              <a:rPr lang="pt-BR" sz="2800" dirty="0" smtClean="0"/>
              <a:t/>
            </a:r>
            <a:br>
              <a:rPr lang="pt-BR" sz="2800" dirty="0" smtClean="0"/>
            </a:br>
            <a:r>
              <a:rPr lang="pt-BR" sz="2800" dirty="0" smtClean="0"/>
              <a:t>Através das discussões baseadas em artigos científicos, entendemos o envelhecimento saudável como aquele ativo, </a:t>
            </a:r>
            <a:r>
              <a:rPr lang="pt-BR" sz="2800" dirty="0" err="1" smtClean="0"/>
              <a:t>consequência</a:t>
            </a:r>
            <a:r>
              <a:rPr lang="pt-BR" sz="2800" dirty="0" smtClean="0"/>
              <a:t> de comportamentos adotados durante a vida, por exemplo: exercícios físicos e alimentação balanceada. </a:t>
            </a:r>
            <a:br>
              <a:rPr lang="pt-BR" sz="2800" dirty="0" smtClean="0"/>
            </a:br>
            <a:r>
              <a:rPr lang="pt-BR" sz="2800" dirty="0" smtClean="0"/>
              <a:t/>
            </a:r>
            <a:br>
              <a:rPr lang="pt-BR" sz="2800" dirty="0" smtClean="0"/>
            </a:br>
            <a:r>
              <a:rPr lang="pt-BR" sz="2800" dirty="0" smtClean="0"/>
              <a:t>Além disso, constatamos que as principais doenças que acometem os idosos são em maioria doenças crônicas, principalmente cardiovasculares. </a:t>
            </a:r>
            <a:br>
              <a:rPr lang="pt-BR" sz="2800" dirty="0" smtClean="0"/>
            </a:br>
            <a:r>
              <a:rPr lang="pt-BR" sz="2800" dirty="0" smtClean="0"/>
              <a:t/>
            </a:r>
            <a:br>
              <a:rPr lang="pt-BR" sz="2800" dirty="0" smtClean="0"/>
            </a:br>
            <a:endParaRPr lang="pt-BR" sz="28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0553" y="1852245"/>
            <a:ext cx="9179169" cy="5802923"/>
          </a:xfrm>
        </p:spPr>
        <p:txBody>
          <a:bodyPr>
            <a:normAutofit fontScale="90000"/>
          </a:bodyPr>
          <a:lstStyle/>
          <a:p>
            <a:pPr algn="just"/>
            <a:r>
              <a:rPr lang="pt-BR" sz="2800" dirty="0" smtClean="0"/>
              <a:t/>
            </a:r>
            <a:br>
              <a:rPr lang="pt-BR" sz="2800" dirty="0" smtClean="0"/>
            </a:br>
            <a:r>
              <a:rPr lang="pt-BR" sz="2800" dirty="0" smtClean="0"/>
              <a:t/>
            </a:r>
            <a:br>
              <a:rPr lang="pt-BR" sz="2800" dirty="0" smtClean="0"/>
            </a:br>
            <a:r>
              <a:rPr lang="pt-BR" sz="2800" dirty="0" smtClean="0"/>
              <a:t/>
            </a:r>
            <a:br>
              <a:rPr lang="pt-BR" sz="2800" dirty="0" smtClean="0"/>
            </a:br>
            <a:r>
              <a:rPr lang="pt-BR" sz="2800" b="1" dirty="0" smtClean="0">
                <a:solidFill>
                  <a:schemeClr val="accent1">
                    <a:lumMod val="75000"/>
                  </a:schemeClr>
                </a:solidFill>
              </a:rPr>
              <a:t>RESULTADOS</a:t>
            </a:r>
            <a:r>
              <a:rPr lang="pt-BR" sz="2400" dirty="0" smtClean="0"/>
              <a:t> </a:t>
            </a:r>
            <a:r>
              <a:rPr lang="pt-BR" sz="2400" dirty="0" smtClean="0"/>
              <a:t/>
            </a:r>
            <a:br>
              <a:rPr lang="pt-BR" sz="2400" dirty="0" smtClean="0"/>
            </a:br>
            <a:r>
              <a:rPr lang="pt-BR" sz="2400" dirty="0" smtClean="0"/>
              <a:t/>
            </a:r>
            <a:br>
              <a:rPr lang="pt-BR" sz="2400" dirty="0" smtClean="0"/>
            </a:br>
            <a:r>
              <a:rPr lang="pt-BR" sz="2400" dirty="0" smtClean="0"/>
              <a:t/>
            </a:r>
            <a:br>
              <a:rPr lang="pt-BR" sz="2400" dirty="0" smtClean="0"/>
            </a:br>
            <a:r>
              <a:rPr lang="pt-BR" sz="2800" dirty="0" smtClean="0"/>
              <a:t>Em </a:t>
            </a:r>
            <a:r>
              <a:rPr lang="pt-BR" sz="2800" dirty="0" smtClean="0"/>
              <a:t>relação ao </a:t>
            </a:r>
            <a:r>
              <a:rPr lang="pt-BR" sz="2800" b="1" dirty="0" err="1" smtClean="0"/>
              <a:t>cuidador</a:t>
            </a:r>
            <a:r>
              <a:rPr lang="pt-BR" sz="2800" dirty="0" smtClean="0"/>
              <a:t>, grande parte dos cuidados é realizada pela </a:t>
            </a:r>
            <a:r>
              <a:rPr lang="pt-BR" sz="2800" b="1" dirty="0" smtClean="0"/>
              <a:t>família</a:t>
            </a:r>
            <a:r>
              <a:rPr lang="pt-BR" sz="2800" dirty="0" smtClean="0"/>
              <a:t>, </a:t>
            </a:r>
            <a:r>
              <a:rPr lang="pt-BR" sz="2800" dirty="0" err="1" smtClean="0"/>
              <a:t>consequência</a:t>
            </a:r>
            <a:r>
              <a:rPr lang="pt-BR" sz="2800" dirty="0" smtClean="0"/>
              <a:t> das relações afetivas e da carga de responsabilidade que os familiares trazem para si. </a:t>
            </a:r>
            <a:br>
              <a:rPr lang="pt-BR" sz="2800" dirty="0" smtClean="0"/>
            </a:br>
            <a:r>
              <a:rPr lang="pt-BR" sz="2800" dirty="0" smtClean="0"/>
              <a:t/>
            </a:r>
            <a:br>
              <a:rPr lang="pt-BR" sz="2800" dirty="0" smtClean="0"/>
            </a:br>
            <a:r>
              <a:rPr lang="pt-BR" sz="2800" dirty="0" smtClean="0"/>
              <a:t>Em relação ao Estado, é importante ressaltar o amparo judicial pelo </a:t>
            </a:r>
            <a:r>
              <a:rPr lang="pt-BR" sz="2800" b="1" dirty="0" smtClean="0"/>
              <a:t>Estatuto do Idoso</a:t>
            </a:r>
            <a:r>
              <a:rPr lang="pt-BR" sz="2800" dirty="0" smtClean="0"/>
              <a:t>, que facilitou a compreensão e aplicações das leis já existentes e a criação de novas, visando </a:t>
            </a:r>
            <a:r>
              <a:rPr lang="pt-BR" sz="2800" b="1" dirty="0" smtClean="0"/>
              <a:t>à garantia de saúde</a:t>
            </a:r>
            <a:r>
              <a:rPr lang="pt-BR" sz="2800" dirty="0" smtClean="0"/>
              <a:t>, bem-estar, proteção e amparo aos homens e mulheres com mais de 60 anos.</a:t>
            </a:r>
            <a:br>
              <a:rPr lang="pt-BR" sz="2800" dirty="0" smtClean="0"/>
            </a:br>
            <a:r>
              <a:rPr lang="pt-BR" sz="2800" dirty="0" smtClean="0"/>
              <a:t/>
            </a:r>
            <a:br>
              <a:rPr lang="pt-BR" sz="2800" dirty="0" smtClean="0"/>
            </a:br>
            <a:r>
              <a:rPr lang="pt-BR" sz="2800" dirty="0" smtClean="0"/>
              <a:t>Acerca das </a:t>
            </a:r>
            <a:r>
              <a:rPr lang="pt-BR" sz="2800" b="1" dirty="0" smtClean="0"/>
              <a:t>adversidades</a:t>
            </a:r>
            <a:r>
              <a:rPr lang="pt-BR" sz="2800" dirty="0" smtClean="0"/>
              <a:t> que acometem o idoso, comentou-se bastante sobre a </a:t>
            </a:r>
            <a:r>
              <a:rPr lang="pt-BR" sz="2800" b="1" dirty="0" smtClean="0"/>
              <a:t>violência</a:t>
            </a:r>
            <a:r>
              <a:rPr lang="pt-BR" sz="2800" dirty="0" smtClean="0"/>
              <a:t>, especialmente as</a:t>
            </a:r>
            <a:r>
              <a:rPr lang="pt-BR" sz="2800" b="1" dirty="0" smtClean="0"/>
              <a:t> </a:t>
            </a:r>
            <a:r>
              <a:rPr lang="pt-BR" sz="2800" b="1" dirty="0" err="1" smtClean="0"/>
              <a:t>subnotificações</a:t>
            </a:r>
            <a:r>
              <a:rPr lang="pt-BR" sz="2800" dirty="0" smtClean="0"/>
              <a:t>, pois muitas vezes é realizada pelos próprios familiares.</a:t>
            </a:r>
            <a:r>
              <a:rPr lang="pt-BR" sz="2800" dirty="0" smtClean="0"/>
              <a:t/>
            </a:r>
            <a:br>
              <a:rPr lang="pt-BR" sz="2800" dirty="0" smtClean="0"/>
            </a:br>
            <a:r>
              <a:rPr lang="pt-BR" sz="2800" dirty="0" smtClean="0"/>
              <a:t/>
            </a:r>
            <a:br>
              <a:rPr lang="pt-BR" sz="2800" dirty="0" smtClean="0"/>
            </a:br>
            <a:r>
              <a:rPr lang="pt-BR" sz="2800" dirty="0" smtClean="0"/>
              <a:t/>
            </a:r>
            <a:br>
              <a:rPr lang="pt-BR" sz="2800" dirty="0" smtClean="0"/>
            </a:br>
            <a:r>
              <a:rPr lang="pt-BR" sz="2800" dirty="0" smtClean="0"/>
              <a:t/>
            </a:r>
            <a:br>
              <a:rPr lang="pt-BR" sz="2800" dirty="0" smtClean="0"/>
            </a:br>
            <a:r>
              <a:rPr lang="pt-BR" sz="2800" dirty="0" smtClean="0"/>
              <a:t/>
            </a:r>
            <a:br>
              <a:rPr lang="pt-BR" sz="2800" dirty="0" smtClean="0"/>
            </a:br>
            <a:endParaRPr lang="pt-BR" sz="28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295400" y="1266093"/>
            <a:ext cx="9601200" cy="4906108"/>
          </a:xfrm>
        </p:spPr>
        <p:txBody>
          <a:bodyPr>
            <a:normAutofit fontScale="92500" lnSpcReduction="10000"/>
          </a:bodyPr>
          <a:lstStyle/>
          <a:p>
            <a:pPr algn="just">
              <a:lnSpc>
                <a:spcPct val="200000"/>
              </a:lnSpc>
              <a:buClr>
                <a:srgbClr val="323232"/>
              </a:buClr>
              <a:buNone/>
            </a:pPr>
            <a:r>
              <a:rPr lang="pt-BR" sz="2400" dirty="0" smtClean="0">
                <a:solidFill>
                  <a:schemeClr val="accent3">
                    <a:lumMod val="50000"/>
                  </a:schemeClr>
                </a:solidFill>
              </a:rPr>
              <a:t>Ao final foi feita uma proposta de </a:t>
            </a:r>
            <a:r>
              <a:rPr lang="pt-BR" sz="2400" dirty="0" smtClean="0">
                <a:solidFill>
                  <a:schemeClr val="accent3">
                    <a:lumMod val="50000"/>
                  </a:schemeClr>
                </a:solidFill>
              </a:rPr>
              <a:t>devolutiva para a comunidade, na qual foi colhido o caso</a:t>
            </a:r>
            <a:r>
              <a:rPr lang="pt-BR" sz="2400" dirty="0" smtClean="0">
                <a:solidFill>
                  <a:schemeClr val="accent3">
                    <a:lumMod val="50000"/>
                  </a:schemeClr>
                </a:solidFill>
              </a:rPr>
              <a:t>:</a:t>
            </a:r>
          </a:p>
          <a:p>
            <a:pPr algn="just">
              <a:lnSpc>
                <a:spcPct val="200000"/>
              </a:lnSpc>
              <a:buClr>
                <a:srgbClr val="323232"/>
              </a:buClr>
              <a:buNone/>
            </a:pPr>
            <a:r>
              <a:rPr lang="pt-BR" sz="2400" dirty="0" smtClean="0">
                <a:solidFill>
                  <a:schemeClr val="accent3">
                    <a:lumMod val="50000"/>
                  </a:schemeClr>
                </a:solidFill>
              </a:rPr>
              <a:t/>
            </a:r>
            <a:br>
              <a:rPr lang="pt-BR" sz="2400" dirty="0" smtClean="0">
                <a:solidFill>
                  <a:schemeClr val="accent3">
                    <a:lumMod val="50000"/>
                  </a:schemeClr>
                </a:solidFill>
              </a:rPr>
            </a:br>
            <a:r>
              <a:rPr lang="pt-BR" sz="2400" dirty="0" smtClean="0">
                <a:solidFill>
                  <a:schemeClr val="accent3">
                    <a:lumMod val="50000"/>
                  </a:schemeClr>
                </a:solidFill>
              </a:rPr>
              <a:t>A devolutiva proposta foi a realização de uma atividade com os idosos da região, em especial os da Casa dos Idosos, no dia do Forró, no qual muitos moradores idosos da região participam, promovendo um lanche e apresentação de um banner contendo itens do Estatuto do Idoso.</a:t>
            </a:r>
            <a:endParaRPr lang="pt-BR" sz="2400" b="0" i="0" dirty="0">
              <a:solidFill>
                <a:schemeClr val="accent3">
                  <a:lumMod val="50000"/>
                </a:schemeClr>
              </a:solidFill>
              <a:latin typeface="Times New Roman"/>
              <a:ea typeface="+mn-ea"/>
              <a:cs typeface="+mn-cs"/>
            </a:endParaRPr>
          </a:p>
        </p:txBody>
      </p:sp>
      <p:sp>
        <p:nvSpPr>
          <p:cNvPr id="5" name="Retângulo 4"/>
          <p:cNvSpPr/>
          <p:nvPr/>
        </p:nvSpPr>
        <p:spPr>
          <a:xfrm>
            <a:off x="4525108" y="492369"/>
            <a:ext cx="2335002" cy="477054"/>
          </a:xfrm>
          <a:prstGeom prst="rect">
            <a:avLst/>
          </a:prstGeom>
        </p:spPr>
        <p:txBody>
          <a:bodyPr wrap="square">
            <a:spAutoFit/>
          </a:bodyPr>
          <a:lstStyle/>
          <a:p>
            <a:pPr algn="ctr"/>
            <a:r>
              <a:rPr lang="pt-BR" sz="2500" b="1" dirty="0" smtClean="0">
                <a:solidFill>
                  <a:schemeClr val="accent1">
                    <a:lumMod val="75000"/>
                  </a:schemeClr>
                </a:solidFill>
                <a:effectLst>
                  <a:outerShdw blurRad="63500" algn="ctr" rotWithShape="0">
                    <a:prstClr val="black">
                      <a:alpha val="25000"/>
                    </a:prstClr>
                  </a:outerShdw>
                </a:effectLst>
                <a:latin typeface="+mj-lt"/>
                <a:ea typeface="+mj-ea"/>
                <a:cs typeface="+mj-cs"/>
              </a:rPr>
              <a:t>RESULTADOS</a:t>
            </a:r>
          </a:p>
        </p:txBody>
      </p:sp>
    </p:spTree>
    <p:extLst>
      <p:ext uri="{BB962C8B-B14F-4D97-AF65-F5344CB8AC3E}">
        <p14:creationId xmlns="" xmlns:p14="http://schemas.microsoft.com/office/powerpoint/2010/main" val="40548281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S103417393">
  <a:themeElements>
    <a:clrScheme name="PinkFloralBrocade">
      <a:dk1>
        <a:srgbClr val="323232"/>
      </a:dk1>
      <a:lt1>
        <a:sysClr val="window" lastClr="FFFFFF"/>
      </a:lt1>
      <a:dk2>
        <a:srgbClr val="000000"/>
      </a:dk2>
      <a:lt2>
        <a:srgbClr val="E8E3E7"/>
      </a:lt2>
      <a:accent1>
        <a:srgbClr val="852367"/>
      </a:accent1>
      <a:accent2>
        <a:srgbClr val="079097"/>
      </a:accent2>
      <a:accent3>
        <a:srgbClr val="D54658"/>
      </a:accent3>
      <a:accent4>
        <a:srgbClr val="EA8B4A"/>
      </a:accent4>
      <a:accent5>
        <a:srgbClr val="E3BB49"/>
      </a:accent5>
      <a:accent6>
        <a:srgbClr val="79AD5F"/>
      </a:accent6>
      <a:hlink>
        <a:srgbClr val="079097"/>
      </a:hlink>
      <a:folHlink>
        <a:srgbClr val="808080"/>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inkFloralBrocade_16x9_TP103417392.potx" id="{D72EFDCC-EC85-4255-93C5-C89BC2E06E75}" vid="{6E8A2E71-B852-4563-B49F-16D216D83C97}"/>
    </a:ext>
  </a:extLst>
</a:theme>
</file>

<file path=ppt/theme/theme2.xml><?xml version="1.0" encoding="utf-8"?>
<a:theme xmlns:a="http://schemas.openxmlformats.org/drawingml/2006/main" name="Office Theme">
  <a:themeElements>
    <a:clrScheme name="PinkFloralBrocade">
      <a:dk1>
        <a:srgbClr val="323232"/>
      </a:dk1>
      <a:lt1>
        <a:sysClr val="window" lastClr="FFFFFF"/>
      </a:lt1>
      <a:dk2>
        <a:srgbClr val="000000"/>
      </a:dk2>
      <a:lt2>
        <a:srgbClr val="E8E3E7"/>
      </a:lt2>
      <a:accent1>
        <a:srgbClr val="852367"/>
      </a:accent1>
      <a:accent2>
        <a:srgbClr val="079097"/>
      </a:accent2>
      <a:accent3>
        <a:srgbClr val="D54658"/>
      </a:accent3>
      <a:accent4>
        <a:srgbClr val="EA8B4A"/>
      </a:accent4>
      <a:accent5>
        <a:srgbClr val="E3BB49"/>
      </a:accent5>
      <a:accent6>
        <a:srgbClr val="79AD5F"/>
      </a:accent6>
      <a:hlink>
        <a:srgbClr val="079097"/>
      </a:hlink>
      <a:folHlink>
        <a:srgbClr val="808080"/>
      </a:folHlink>
    </a:clrScheme>
    <a:fontScheme name="PinkFloralBrocad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inkFloralBrocade">
      <a:dk1>
        <a:srgbClr val="323232"/>
      </a:dk1>
      <a:lt1>
        <a:sysClr val="window" lastClr="FFFFFF"/>
      </a:lt1>
      <a:dk2>
        <a:srgbClr val="000000"/>
      </a:dk2>
      <a:lt2>
        <a:srgbClr val="E8E3E7"/>
      </a:lt2>
      <a:accent1>
        <a:srgbClr val="852367"/>
      </a:accent1>
      <a:accent2>
        <a:srgbClr val="079097"/>
      </a:accent2>
      <a:accent3>
        <a:srgbClr val="D54658"/>
      </a:accent3>
      <a:accent4>
        <a:srgbClr val="EA8B4A"/>
      </a:accent4>
      <a:accent5>
        <a:srgbClr val="E3BB49"/>
      </a:accent5>
      <a:accent6>
        <a:srgbClr val="79AD5F"/>
      </a:accent6>
      <a:hlink>
        <a:srgbClr val="079097"/>
      </a:hlink>
      <a:folHlink>
        <a:srgbClr val="808080"/>
      </a:folHlink>
    </a:clrScheme>
    <a:fontScheme name="PinkFloralBrocad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C30D95C-3EF8-44E8-B33B-528BD41806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TS103417393</Template>
  <TotalTime>0</TotalTime>
  <Words>96</Words>
  <Application>Microsoft Office PowerPoint</Application>
  <PresentationFormat>Personalizar</PresentationFormat>
  <Paragraphs>33</Paragraphs>
  <Slides>13</Slides>
  <Notes>0</Notes>
  <HiddenSlides>0</HiddenSlides>
  <MMClips>0</MMClips>
  <ScaleCrop>false</ScaleCrop>
  <HeadingPairs>
    <vt:vector size="4" baseType="variant">
      <vt:variant>
        <vt:lpstr>Tema</vt:lpstr>
      </vt:variant>
      <vt:variant>
        <vt:i4>1</vt:i4>
      </vt:variant>
      <vt:variant>
        <vt:lpstr>Títulos de slides</vt:lpstr>
      </vt:variant>
      <vt:variant>
        <vt:i4>13</vt:i4>
      </vt:variant>
    </vt:vector>
  </HeadingPairs>
  <TitlesOfParts>
    <vt:vector size="14" baseType="lpstr">
      <vt:lpstr>TS103417393</vt:lpstr>
      <vt:lpstr>A SITUAÇÃO DO IDOSO NO BRASIL  relato de vivência de acadêmicos de medicina da PUC Goiás </vt:lpstr>
      <vt:lpstr>A SITUAÇÃO DO IDOSO NO BRASIL</vt:lpstr>
      <vt:lpstr>INTRODUÇÃO  O trabalho é um relato de experiência obtido durante as discussões do Caso do Eixo Teórico Prático Integrado (CETPI), pelos alunos do segundo ano do curso de medicina da PUC Goiás, com o tema saúde do idoso. </vt:lpstr>
      <vt:lpstr>     OBJETIVOS - Identificar conhecimentos sobre a situação da saúde do idoso no Brasil atualmente, bem como desenvolver habilidades para lidar com essa situação. - Relatar a experiência pedagógica desenvolvida na formação médica de estudantes da PUC Goiás .  </vt:lpstr>
      <vt:lpstr>Slide 5</vt:lpstr>
      <vt:lpstr>METODOLOGIA  O caso clínico foi coletado no Centro de Apoio Integral a Saúde (CAIS) Finsocial em Goiânia-GO.   Depois da coleta, foi estabelecido o tema e iniciaram-se as pesquisas bibliográficas sobre a situação da saúde do idoso.   Após a pesquisa, ocorreram sessões de discussão dos achados nos artigos, reflexões sobre a saúde do idoso.</vt:lpstr>
      <vt:lpstr>   RESULTADOS   Através das discussões baseadas em artigos científicos, entendemos o envelhecimento saudável como aquele ativo, consequência de comportamentos adotados durante a vida, por exemplo: exercícios físicos e alimentação balanceada.   Além disso, constatamos que as principais doenças que acometem os idosos são em maioria doenças crônicas, principalmente cardiovasculares.   </vt:lpstr>
      <vt:lpstr>   RESULTADOS    Em relação ao cuidador, grande parte dos cuidados é realizada pela família, consequência das relações afetivas e da carga de responsabilidade que os familiares trazem para si.   Em relação ao Estado, é importante ressaltar o amparo judicial pelo Estatuto do Idoso, que facilitou a compreensão e aplicações das leis já existentes e a criação de novas, visando à garantia de saúde, bem-estar, proteção e amparo aos homens e mulheres com mais de 60 anos.  Acerca das adversidades que acometem o idoso, comentou-se bastante sobre a violência, especialmente as subnotificações, pois muitas vezes é realizada pelos próprios familiares.     </vt:lpstr>
      <vt:lpstr>Slide 9</vt:lpstr>
      <vt:lpstr>RESULTADOS </vt:lpstr>
      <vt:lpstr>  CONCLUSÃO  Esse CETPI permitiu conhecer a realidade e os fatores que interferem na saúde do idoso, permitindo desenvolver habilidades para o enfrentamento das necessidades atuais bem como a realização de uma devolutiva para a comunidade, promovendo o desenvolvimento não só de conhecimentos, mas habilidades e atitudes voltados a essa população. </vt:lpstr>
      <vt:lpstr>Referências  MANZINI FILHO, M. et al. Atividade física e envelhecimento humano: a busca pelo envelhecimento saudável. Revista Brasileira de Ciências do Envelhecimento Humano, v. 7, n. 1, p. 97-106, jan./abr. 2010.  SANCHES, A.; LEBRAO, M.; DUARTE, Y. Violência contra idosos: uma questão nova? Revista Saúde e Sociedade, São Paulo, v. 17, n. 3, p. 90-100, Set, 2008.  KARSH, U. Idosos dependentes: famílias e cuidadores. Caderno de Saúde Pública, Rio de Janeiro, v. 19, n.3, p. 861-866, mai-jun, 2003. </vt:lpstr>
      <vt:lpstr>         OBRIGADA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2013-06-13T11:44:20Z</dcterms:created>
  <dcterms:modified xsi:type="dcterms:W3CDTF">2013-06-13T18:36:07Z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TC034173939991</vt:lpwstr>
  </property>
</Properties>
</file>